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3004800" cy="97536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Lobster" panose="020B0604020202020204" charset="-18"/>
      <p:regular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00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8d5ec871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8d5ec8712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88d5ec8712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8d5ec871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8d5ec871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88d5ec8712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17</a:t>
            </a:fld>
            <a:endParaRPr lang="en-US"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359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F4761"/>
                </a:solidFill>
                <a:latin typeface="Play"/>
                <a:ea typeface="Play"/>
                <a:cs typeface="Play"/>
                <a:sym typeface="Play"/>
              </a:rPr>
              <a:t>Zakaj pride do izbruha nalezljive bolezni?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porast števila mikrobov; sprememba virulence/agresivnosti mikrobov;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 pojav novega povzročitelja nalezljive bolezni; intenziven prenos; sprememba v odpornosti/večja dovzetnost gostitelja;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pojav novih načinov prenosa;migracije prebivalstva (npr. množične selitve zaradi vojn)</a:t>
            </a:r>
            <a:endParaRPr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d5ec8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8d5ec87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88d5ec87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8d5ec871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8d5ec871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88d5ec8712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>
  <p:cSld name="Naslov in vsebina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270000" y="2068488"/>
            <a:ext cx="10464800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213119" y="1132384"/>
            <a:ext cx="10784259" cy="20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0767" y="3796680"/>
            <a:ext cx="10784258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3600"/>
              <a:buFont typeface="Calibri"/>
              <a:buNone/>
              <a:defRPr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3600"/>
              <a:buFont typeface="Calibri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3600"/>
              <a:buFont typeface="Calibri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3600"/>
              <a:buFont typeface="Calibri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3600"/>
              <a:buFont typeface="Calibri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Calibri"/>
              <a:buNone/>
              <a:defRPr sz="200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400"/>
              <a:buFont typeface="Calibri"/>
              <a:buNone/>
              <a:defRPr sz="1400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400"/>
              <a:buFont typeface="Calibri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600"/>
              <a:buFont typeface="Calibri"/>
              <a:buNone/>
              <a:defRPr sz="1600" b="1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400"/>
              <a:buFont typeface="Calibri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600"/>
              <a:buFont typeface="Calibri"/>
              <a:buNone/>
              <a:defRPr sz="1600" b="1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slov in vsebina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00"/>
              <a:buFont typeface="Calibri"/>
              <a:buNone/>
              <a:defRPr sz="900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00"/>
              <a:buFont typeface="Calibri"/>
              <a:buNone/>
              <a:defRPr sz="900"/>
            </a:lvl5pPr>
            <a:lvl6pPr marL="2743200" lvl="5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6pPr>
            <a:lvl7pPr marL="3200400" lvl="6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7pPr>
            <a:lvl8pPr marL="3657600" lvl="7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8pPr>
            <a:lvl9pPr marL="4114800" lvl="8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7DC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7DC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7DC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7DC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270000" y="3076600"/>
            <a:ext cx="10464800" cy="21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Calibri"/>
                <a:ea typeface="Calibri"/>
                <a:cs typeface="Calibri"/>
                <a:sym typeface="Calibri"/>
              </a:rPr>
              <a:t>IZBRUH NALEZLJIVE BOLEZNI</a:t>
            </a:r>
            <a:endParaRPr sz="6600" dirty="0"/>
          </a:p>
        </p:txBody>
      </p:sp>
      <p:sp>
        <p:nvSpPr>
          <p:cNvPr id="47" name="Google Shape;47;p11"/>
          <p:cNvSpPr/>
          <p:nvPr/>
        </p:nvSpPr>
        <p:spPr>
          <a:xfrm>
            <a:off x="2995613" y="3244850"/>
            <a:ext cx="130048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11"/>
          <p:cNvSpPr/>
          <p:nvPr/>
        </p:nvSpPr>
        <p:spPr>
          <a:xfrm>
            <a:off x="2995613" y="3702050"/>
            <a:ext cx="130048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11"/>
          <p:cNvSpPr/>
          <p:nvPr/>
        </p:nvSpPr>
        <p:spPr>
          <a:xfrm>
            <a:off x="2995613" y="4697413"/>
            <a:ext cx="1300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2995613" y="5283200"/>
            <a:ext cx="130048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2995613" y="6453188"/>
            <a:ext cx="13004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       </a:t>
            </a: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1270000" y="5232400"/>
            <a:ext cx="10464800" cy="1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ukrepanje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odzivanje</a:t>
            </a:r>
            <a:endParaRPr sz="3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71EB1D8-BEF8-F130-A1ED-477FA7FE6571}"/>
              </a:ext>
            </a:extLst>
          </p:cNvPr>
          <p:cNvSpPr txBox="1"/>
          <p:nvPr/>
        </p:nvSpPr>
        <p:spPr>
          <a:xfrm>
            <a:off x="1270000" y="6689549"/>
            <a:ext cx="3463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Avtor: </a:t>
            </a:r>
            <a:r>
              <a:rPr lang="en-US" dirty="0" err="1"/>
              <a:t>Beznik</a:t>
            </a:r>
            <a:r>
              <a:rPr lang="en-US" dirty="0"/>
              <a:t> </a:t>
            </a:r>
            <a:r>
              <a:rPr lang="en-US" dirty="0" err="1"/>
              <a:t>Tajda</a:t>
            </a:r>
            <a:r>
              <a:rPr lang="en-US" dirty="0"/>
              <a:t>, Zorec Manca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61950" y="1790700"/>
            <a:ext cx="3390900" cy="6762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 err="1">
                <a:solidFill>
                  <a:schemeClr val="dk1"/>
                </a:solidFill>
              </a:rPr>
              <a:t>komunikacija</a:t>
            </a:r>
            <a:r>
              <a:rPr lang="en-US" sz="3000" dirty="0">
                <a:solidFill>
                  <a:schemeClr val="dk1"/>
                </a:solidFill>
              </a:rPr>
              <a:t> z </a:t>
            </a:r>
            <a:r>
              <a:rPr lang="en-US" sz="3000" dirty="0" err="1">
                <a:solidFill>
                  <a:schemeClr val="dk1"/>
                </a:solidFill>
              </a:rPr>
              <a:t>javnostmi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 err="1">
                <a:solidFill>
                  <a:schemeClr val="dk1"/>
                </a:solidFill>
              </a:rPr>
              <a:t>interventni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ukrepi</a:t>
            </a:r>
            <a:r>
              <a:rPr lang="en-US" sz="3000" dirty="0">
                <a:solidFill>
                  <a:schemeClr val="dk1"/>
                </a:solidFill>
              </a:rPr>
              <a:t> (</a:t>
            </a:r>
            <a:r>
              <a:rPr lang="en-US" sz="3000" dirty="0" err="1">
                <a:solidFill>
                  <a:schemeClr val="dk1"/>
                </a:solidFill>
              </a:rPr>
              <a:t>preventivni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ukrepi</a:t>
            </a:r>
            <a:r>
              <a:rPr lang="en-US" sz="3000" dirty="0">
                <a:solidFill>
                  <a:schemeClr val="dk1"/>
                </a:solidFill>
              </a:rPr>
              <a:t> in </a:t>
            </a:r>
            <a:r>
              <a:rPr lang="en-US" sz="3000" dirty="0" err="1">
                <a:solidFill>
                  <a:schemeClr val="dk1"/>
                </a:solidFill>
              </a:rPr>
              <a:t>kontrolni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ukrepi</a:t>
            </a:r>
            <a:r>
              <a:rPr lang="en-US" sz="3000" dirty="0">
                <a:solidFill>
                  <a:schemeClr val="dk1"/>
                </a:solidFill>
              </a:rPr>
              <a:t>)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273240" y="484312"/>
            <a:ext cx="10464900" cy="11520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Ukrepanje</a:t>
            </a:r>
            <a:r>
              <a:rPr lang="en-US" sz="3600" dirty="0"/>
              <a:t> in </a:t>
            </a:r>
            <a:r>
              <a:rPr lang="en-US" sz="3600" dirty="0" err="1"/>
              <a:t>odzivanje</a:t>
            </a:r>
            <a:r>
              <a:rPr lang="en-US" sz="3600" dirty="0"/>
              <a:t> </a:t>
            </a:r>
            <a:endParaRPr sz="3600" dirty="0"/>
          </a:p>
        </p:txBody>
      </p:sp>
      <p:sp>
        <p:nvSpPr>
          <p:cNvPr id="2" name="Google Shape;124;p19">
            <a:extLst>
              <a:ext uri="{FF2B5EF4-FFF2-40B4-BE49-F238E27FC236}">
                <a16:creationId xmlns:a16="http://schemas.microsoft.com/office/drawing/2014/main" id="{BBDFF64F-4A3C-B581-9B04-1702CED01A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3068" y="8686801"/>
            <a:ext cx="5734085" cy="8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Pot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prenosa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okužbe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lahko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prekine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interventnimi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ukrepi</a:t>
            </a:r>
            <a:endParaRPr sz="16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diagram of a chain&#10;&#10;AI-generated content may be incorrect.">
            <a:extLst>
              <a:ext uri="{FF2B5EF4-FFF2-40B4-BE49-F238E27FC236}">
                <a16:creationId xmlns:a16="http://schemas.microsoft.com/office/drawing/2014/main" id="{CF3143BF-688F-D5F3-2D14-BBB3BF0515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15" y="2294626"/>
            <a:ext cx="8588435" cy="6392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434900" y="3733800"/>
            <a:ext cx="12135000" cy="26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</a:t>
            </a:r>
            <a:r>
              <a:rPr lang="en-US" sz="3600" b="1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600" b="1" dirty="0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rPr>
              <a:t>PRAKTIČEN PRIMER</a:t>
            </a:r>
            <a:endParaRPr sz="3600" b="1" dirty="0">
              <a:solidFill>
                <a:srgbClr val="007D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7D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Preiskava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hidričnega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izbruha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v </a:t>
            </a: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povezavi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z </a:t>
            </a: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objektom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400" i="1" dirty="0" err="1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Maximarket</a:t>
            </a:r>
            <a:r>
              <a:rPr lang="en-US" sz="3400" i="1" dirty="0">
                <a:solidFill>
                  <a:srgbClr val="007DC5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400" i="1" dirty="0">
              <a:solidFill>
                <a:srgbClr val="007DC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https://nijz.si/wp-content/uploads/2025/08/Preiskava_izbruha_teorija_2025.pdf)</a:t>
            </a:r>
            <a:endParaRPr sz="25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136F9-A946-91CA-767D-07D672A34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670" y="759235"/>
            <a:ext cx="10784259" cy="987361"/>
          </a:xfrm>
        </p:spPr>
        <p:txBody>
          <a:bodyPr/>
          <a:lstStyle/>
          <a:p>
            <a:pPr algn="ctr"/>
            <a:r>
              <a:rPr lang="sl-SI" sz="4000" dirty="0" err="1"/>
              <a:t>Hidrični</a:t>
            </a:r>
            <a:r>
              <a:rPr lang="sl-SI" sz="4000" dirty="0"/>
              <a:t> izbruhi v EU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CC5924-A798-697B-896C-E4B61626A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767" y="2119745"/>
            <a:ext cx="10784258" cy="6788727"/>
          </a:xfrm>
        </p:spPr>
        <p:txBody>
          <a:bodyPr/>
          <a:lstStyle/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gospodarsko razvitem delu sveta so </a:t>
            </a:r>
            <a:r>
              <a:rPr lang="sl-SI" sz="2200" dirty="0" err="1">
                <a:solidFill>
                  <a:schemeClr val="tx1"/>
                </a:solidFill>
              </a:rPr>
              <a:t>hidrični</a:t>
            </a:r>
            <a:r>
              <a:rPr lang="sl-SI" sz="2200" dirty="0">
                <a:solidFill>
                  <a:schemeClr val="tx1"/>
                </a:solidFill>
              </a:rPr>
              <a:t> izbruhi relativno redki. </a:t>
            </a:r>
          </a:p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zadnjih letih so se v Evropi kljub temu pojavili večji izbruhi bolezni, ki jih je povzročila onesnažena voda. 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letu 2023 je enajst držav članic Evropske unije poročalo o skupaj 42 izbruhih nalezljivih bolezni, povezanih z vodo. </a:t>
            </a:r>
          </a:p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EU je bilo v okviru </a:t>
            </a:r>
            <a:r>
              <a:rPr lang="sl-SI" sz="2200" dirty="0" err="1">
                <a:solidFill>
                  <a:schemeClr val="tx1"/>
                </a:solidFill>
              </a:rPr>
              <a:t>hidričnih</a:t>
            </a:r>
            <a:r>
              <a:rPr lang="sl-SI" sz="2200" dirty="0">
                <a:solidFill>
                  <a:schemeClr val="tx1"/>
                </a:solidFill>
              </a:rPr>
              <a:t> izbruhov v letu 2023 evidentiranih 1954 obolelih, od teh je bilo devet hospitaliziranih. Ni bilo prijavljenih primerov s smrtnim izidom. </a:t>
            </a:r>
          </a:p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Identificirani povzročitelji so bili: norovirusi in drugi kalicivirusi, </a:t>
            </a:r>
            <a:r>
              <a:rPr lang="sl-SI" sz="2200" i="1" dirty="0">
                <a:solidFill>
                  <a:schemeClr val="tx1"/>
                </a:solidFill>
              </a:rPr>
              <a:t>Cryptosporidium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>
                <a:solidFill>
                  <a:schemeClr val="tx1"/>
                </a:solidFill>
              </a:rPr>
              <a:t>E</a:t>
            </a:r>
            <a:r>
              <a:rPr lang="en-US" sz="2200" i="1" dirty="0" err="1">
                <a:solidFill>
                  <a:schemeClr val="tx1"/>
                </a:solidFill>
              </a:rPr>
              <a:t>scherichia</a:t>
            </a:r>
            <a:r>
              <a:rPr lang="sl-SI" sz="2200" i="1" dirty="0">
                <a:solidFill>
                  <a:schemeClr val="tx1"/>
                </a:solidFill>
              </a:rPr>
              <a:t> coli</a:t>
            </a:r>
            <a:r>
              <a:rPr lang="sl-SI" sz="2200" dirty="0">
                <a:solidFill>
                  <a:schemeClr val="tx1"/>
                </a:solidFill>
              </a:rPr>
              <a:t>, ki proizvaja toksin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Šiga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>
                <a:solidFill>
                  <a:schemeClr val="tx1"/>
                </a:solidFill>
              </a:rPr>
              <a:t>Campylobacter spp</a:t>
            </a:r>
            <a:r>
              <a:rPr lang="sl-SI" sz="2200" dirty="0">
                <a:solidFill>
                  <a:schemeClr val="tx1"/>
                </a:solidFill>
              </a:rPr>
              <a:t>., </a:t>
            </a:r>
            <a:r>
              <a:rPr lang="sl-SI" sz="2200" i="1" dirty="0">
                <a:solidFill>
                  <a:schemeClr val="tx1"/>
                </a:solidFill>
              </a:rPr>
              <a:t>Shigella spp</a:t>
            </a:r>
            <a:r>
              <a:rPr lang="sl-SI" sz="2200" dirty="0">
                <a:solidFill>
                  <a:schemeClr val="tx1"/>
                </a:solidFill>
              </a:rPr>
              <a:t>., toksini </a:t>
            </a:r>
            <a:r>
              <a:rPr lang="sl-SI" sz="2200" i="1" dirty="0">
                <a:solidFill>
                  <a:schemeClr val="tx1"/>
                </a:solidFill>
              </a:rPr>
              <a:t>Clostridium perfringens </a:t>
            </a:r>
            <a:r>
              <a:rPr lang="sl-SI" sz="2200" dirty="0">
                <a:solidFill>
                  <a:schemeClr val="tx1"/>
                </a:solidFill>
              </a:rPr>
              <a:t>in </a:t>
            </a:r>
            <a:r>
              <a:rPr lang="sl-SI" sz="2200" i="1" dirty="0">
                <a:solidFill>
                  <a:schemeClr val="tx1"/>
                </a:solidFill>
              </a:rPr>
              <a:t>Giardia spp</a:t>
            </a:r>
            <a:r>
              <a:rPr lang="sl-SI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AutoShape 2" descr="Un comité científico alerta de que España tiene riesgo &quot;entre moderado ...">
            <a:extLst>
              <a:ext uri="{FF2B5EF4-FFF2-40B4-BE49-F238E27FC236}">
                <a16:creationId xmlns:a16="http://schemas.microsoft.com/office/drawing/2014/main" id="{B01EEF95-B6EF-8A75-7CEE-426B1F80F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DF7415-69D7-C7D7-91D3-D48E841402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236" y="5775498"/>
            <a:ext cx="6158171" cy="346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9B2B6-C6E7-62D0-E7D5-3CB3D900BE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8620" y="9244601"/>
            <a:ext cx="650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Pojavnost</a:t>
            </a:r>
            <a:r>
              <a:rPr lang="en-US" sz="14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kriptosporidioze</a:t>
            </a:r>
            <a:r>
              <a:rPr lang="en-US" sz="14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4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Španiji</a:t>
            </a:r>
            <a:endParaRPr lang="en-US" sz="14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52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02F31-8938-929C-78AB-2F2F4BD32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767" y="831274"/>
            <a:ext cx="10784259" cy="1028925"/>
          </a:xfrm>
        </p:spPr>
        <p:txBody>
          <a:bodyPr/>
          <a:lstStyle/>
          <a:p>
            <a:pPr algn="ctr"/>
            <a:br>
              <a:rPr lang="sl-SI" dirty="0"/>
            </a:br>
            <a:r>
              <a:rPr lang="sl-SI" sz="4000" dirty="0" err="1"/>
              <a:t>Hidrični</a:t>
            </a:r>
            <a:r>
              <a:rPr lang="sl-SI" sz="4000" dirty="0"/>
              <a:t> izbruhi v Sloveniji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B9D98E-1972-F6C7-1F78-6CE70FC83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767" y="2161309"/>
            <a:ext cx="10784258" cy="6761017"/>
          </a:xfrm>
        </p:spPr>
        <p:txBody>
          <a:bodyPr/>
          <a:lstStyle/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Sloveniji prijavljeni od ena do trije </a:t>
            </a:r>
            <a:r>
              <a:rPr lang="sl-SI" sz="2200" dirty="0" err="1">
                <a:solidFill>
                  <a:schemeClr val="tx1"/>
                </a:solidFill>
              </a:rPr>
              <a:t>hidrični</a:t>
            </a:r>
            <a:r>
              <a:rPr lang="sl-SI" sz="2200" dirty="0">
                <a:solidFill>
                  <a:schemeClr val="tx1"/>
                </a:solidFill>
              </a:rPr>
              <a:t> izbruhi letno.</a:t>
            </a:r>
          </a:p>
          <a:p>
            <a:pPr marL="800100" indent="-5715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Od 3 do 355 obolelih. </a:t>
            </a:r>
          </a:p>
          <a:p>
            <a:pPr marL="800100" indent="-5715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Med potrjenimi povzročitelji: </a:t>
            </a:r>
            <a:r>
              <a:rPr lang="sl-SI" sz="2200" i="1" dirty="0" err="1">
                <a:solidFill>
                  <a:schemeClr val="tx1"/>
                </a:solidFill>
              </a:rPr>
              <a:t>Cryptosporidium</a:t>
            </a:r>
            <a:r>
              <a:rPr lang="sl-SI" sz="2200" i="1" dirty="0">
                <a:solidFill>
                  <a:schemeClr val="tx1"/>
                </a:solidFill>
              </a:rPr>
              <a:t> </a:t>
            </a:r>
            <a:r>
              <a:rPr lang="sl-SI" sz="2200" i="1" dirty="0" err="1">
                <a:solidFill>
                  <a:schemeClr val="tx1"/>
                </a:solidFill>
              </a:rPr>
              <a:t>parvum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>
                <a:solidFill>
                  <a:schemeClr val="tx1"/>
                </a:solidFill>
              </a:rPr>
              <a:t>E. coli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 err="1">
                <a:solidFill>
                  <a:schemeClr val="tx1"/>
                </a:solidFill>
              </a:rPr>
              <a:t>Bacillus</a:t>
            </a:r>
            <a:r>
              <a:rPr lang="sl-SI" sz="2200" i="1" dirty="0">
                <a:solidFill>
                  <a:schemeClr val="tx1"/>
                </a:solidFill>
              </a:rPr>
              <a:t> </a:t>
            </a:r>
            <a:r>
              <a:rPr lang="sl-SI" sz="2200" i="1" dirty="0" err="1">
                <a:solidFill>
                  <a:schemeClr val="tx1"/>
                </a:solidFill>
              </a:rPr>
              <a:t>cereus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 err="1">
                <a:solidFill>
                  <a:schemeClr val="tx1"/>
                </a:solidFill>
              </a:rPr>
              <a:t>Campylobacter</a:t>
            </a:r>
            <a:r>
              <a:rPr lang="sl-SI" sz="2200" i="1" dirty="0">
                <a:solidFill>
                  <a:schemeClr val="tx1"/>
                </a:solidFill>
              </a:rPr>
              <a:t> </a:t>
            </a:r>
            <a:r>
              <a:rPr lang="sl-SI" sz="2200" i="1" dirty="0" err="1">
                <a:solidFill>
                  <a:schemeClr val="tx1"/>
                </a:solidFill>
              </a:rPr>
              <a:t>jejuni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i="1" dirty="0" err="1">
                <a:solidFill>
                  <a:schemeClr val="tx1"/>
                </a:solidFill>
              </a:rPr>
              <a:t>Salmonella</a:t>
            </a:r>
            <a:r>
              <a:rPr lang="sl-SI" sz="2200" i="1" dirty="0">
                <a:solidFill>
                  <a:schemeClr val="tx1"/>
                </a:solidFill>
              </a:rPr>
              <a:t> </a:t>
            </a:r>
            <a:r>
              <a:rPr lang="sl-SI" sz="2200" i="1" dirty="0" err="1">
                <a:solidFill>
                  <a:schemeClr val="tx1"/>
                </a:solidFill>
              </a:rPr>
              <a:t>typhimurium</a:t>
            </a:r>
            <a:r>
              <a:rPr lang="sl-SI" sz="2200" i="1" dirty="0">
                <a:solidFill>
                  <a:schemeClr val="tx1"/>
                </a:solidFill>
              </a:rPr>
              <a:t>, </a:t>
            </a:r>
            <a:r>
              <a:rPr lang="sl-SI" sz="2200" i="1" dirty="0" err="1">
                <a:solidFill>
                  <a:schemeClr val="tx1"/>
                </a:solidFill>
              </a:rPr>
              <a:t>Francisella</a:t>
            </a:r>
            <a:r>
              <a:rPr lang="sl-SI" sz="2200" i="1" dirty="0">
                <a:solidFill>
                  <a:schemeClr val="tx1"/>
                </a:solidFill>
              </a:rPr>
              <a:t> </a:t>
            </a:r>
            <a:r>
              <a:rPr lang="sl-SI" sz="2200" i="1" dirty="0" err="1">
                <a:solidFill>
                  <a:schemeClr val="tx1"/>
                </a:solidFill>
              </a:rPr>
              <a:t>tularensis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  <a:r>
              <a:rPr lang="sl-SI" sz="2200" dirty="0" err="1">
                <a:solidFill>
                  <a:schemeClr val="tx1"/>
                </a:solidFill>
              </a:rPr>
              <a:t>rotavirus</a:t>
            </a:r>
            <a:r>
              <a:rPr lang="sl-SI" sz="2200" dirty="0">
                <a:solidFill>
                  <a:schemeClr val="tx1"/>
                </a:solidFill>
              </a:rPr>
              <a:t> in </a:t>
            </a:r>
            <a:r>
              <a:rPr lang="sl-SI" sz="2200" dirty="0" err="1">
                <a:solidFill>
                  <a:schemeClr val="tx1"/>
                </a:solidFill>
              </a:rPr>
              <a:t>norovirus</a:t>
            </a:r>
            <a:r>
              <a:rPr lang="sl-SI" sz="2200" dirty="0">
                <a:solidFill>
                  <a:schemeClr val="tx1"/>
                </a:solidFill>
              </a:rPr>
              <a:t>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letih 2023 in 2024 </a:t>
            </a:r>
            <a:r>
              <a:rPr lang="sl-SI" sz="2200" dirty="0" err="1">
                <a:solidFill>
                  <a:schemeClr val="tx1"/>
                </a:solidFill>
              </a:rPr>
              <a:t>hidričnih</a:t>
            </a:r>
            <a:r>
              <a:rPr lang="sl-SI" sz="2200" dirty="0">
                <a:solidFill>
                  <a:schemeClr val="tx1"/>
                </a:solidFill>
              </a:rPr>
              <a:t> izbruhov nismo zabeležili.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E94A21-BCD8-6459-336B-4D0BE446D3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387" y="4644275"/>
            <a:ext cx="4472444" cy="46540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6C6F88-F21A-85EB-396C-F297C18702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91" y="4634293"/>
            <a:ext cx="4508996" cy="4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8CC628-80C8-8FC0-1F02-3EC591406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767" y="281388"/>
            <a:ext cx="10784259" cy="918089"/>
          </a:xfrm>
        </p:spPr>
        <p:txBody>
          <a:bodyPr/>
          <a:lstStyle/>
          <a:p>
            <a:pPr algn="ctr"/>
            <a:r>
              <a:rPr lang="sl-SI" sz="4000" dirty="0"/>
              <a:t>Primer </a:t>
            </a:r>
            <a:r>
              <a:rPr lang="sl-SI" sz="4000" dirty="0" err="1"/>
              <a:t>Maximarket</a:t>
            </a:r>
            <a:endParaRPr lang="sl-SI" sz="4000" dirty="0"/>
          </a:p>
        </p:txBody>
      </p:sp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4C12547-43D9-DC64-2291-804FF8DC80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79" y="1501018"/>
            <a:ext cx="5693434" cy="650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AFA2E-53E3-2050-8056-8702C7DE66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56179" y="8046074"/>
            <a:ext cx="6503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Potek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prvih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dogodkov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primeru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Maximarket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končno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sliko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epidemiološkega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poizvedovanja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drugih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preiskav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 s </a:t>
            </a:r>
            <a:r>
              <a:rPr lang="en-US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strani</a:t>
            </a:r>
            <a:r>
              <a:rPr lang="en-US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NIJZ</a:t>
            </a:r>
            <a:endParaRPr lang="en-US" sz="14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86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35BD7C-A32F-50D8-EF0D-E678D1715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766" y="617229"/>
            <a:ext cx="10784259" cy="987361"/>
          </a:xfrm>
        </p:spPr>
        <p:txBody>
          <a:bodyPr/>
          <a:lstStyle/>
          <a:p>
            <a:pPr algn="ctr"/>
            <a:r>
              <a:rPr lang="sl-SI" sz="3600" dirty="0"/>
              <a:t>Epidemiološko poizvedovanje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8CBC1D-D504-6B87-2DCC-517F9E617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767" y="2119745"/>
            <a:ext cx="10784258" cy="6913419"/>
          </a:xfrm>
        </p:spPr>
        <p:txBody>
          <a:bodyPr/>
          <a:lstStyle/>
          <a:p>
            <a:pPr marL="800100" indent="-571500">
              <a:buClrTx/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NIJZ: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vzpostavili linijo za telefonsko anketiranje,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pregledi obolelih zaposlenih,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pregledali prijave v elektronski podatkovni zbirki Evidenca nalezljivih bolezni 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l-SI" sz="2200" dirty="0">
                <a:solidFill>
                  <a:schemeClr val="tx1"/>
                </a:solidFill>
              </a:rPr>
              <a:t>podatke iz prejetih elektronskih sporočil</a:t>
            </a:r>
            <a:endParaRPr lang="en-US" sz="2200" dirty="0">
              <a:solidFill>
                <a:schemeClr val="tx1"/>
              </a:solidFill>
            </a:endParaRPr>
          </a:p>
          <a:p>
            <a:pPr marL="228600" indent="0"/>
            <a:endParaRPr lang="sl-SI" sz="2200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l-SI" sz="2200" dirty="0">
                <a:solidFill>
                  <a:schemeClr val="tx1"/>
                </a:solidFill>
              </a:rPr>
              <a:t>NLZOH: </a:t>
            </a:r>
            <a:r>
              <a:rPr lang="en-US" sz="2200" dirty="0" err="1">
                <a:solidFill>
                  <a:schemeClr val="tx1"/>
                </a:solidFill>
              </a:rPr>
              <a:t>opravil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l-SI" sz="2200" dirty="0">
                <a:solidFill>
                  <a:schemeClr val="tx1"/>
                </a:solidFill>
              </a:rPr>
              <a:t>mikrobiološke preiskave vzorcev blata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l-SI" sz="2200" dirty="0">
              <a:solidFill>
                <a:schemeClr val="tx1"/>
              </a:solidFill>
            </a:endParaRPr>
          </a:p>
          <a:p>
            <a:pPr marL="228600" indent="0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5D47CC3E-ECA5-A1F2-36BD-F2445F18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52" y="5841298"/>
            <a:ext cx="5336558" cy="31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0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96D7A-9C5C-8604-8AC6-870F1ACF6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119" y="1132384"/>
            <a:ext cx="10784259" cy="987361"/>
          </a:xfrm>
        </p:spPr>
        <p:txBody>
          <a:bodyPr/>
          <a:lstStyle/>
          <a:p>
            <a:pPr algn="ctr"/>
            <a:r>
              <a:rPr lang="sl-SI" sz="3600" dirty="0"/>
              <a:t>Telefonsko anketiranje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0D1E4D-58A2-0025-014E-E06C11D1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42" y="2119745"/>
            <a:ext cx="6760041" cy="693756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Na spletni strani NIJZ objavili poziv vsem osebam, ki so v času od sobote, 12. 4. 2025, dalje imele simptome in znake akutne okužbe prebavil in so v tem času kupile ali uživale hrano iz prehrambenih obratov v objektu Maximarket, da pokličejo na telefonsko številko epidemiološke službe.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sl-SI" sz="2200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V okviru prvega telefonskega anketiranja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l-SI" sz="2200" dirty="0">
                <a:solidFill>
                  <a:schemeClr val="tx1"/>
                </a:solidFill>
              </a:rPr>
              <a:t>smo zbirali: 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splošne podatke o bolniku,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klinične podatke in potek obolenja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r>
              <a:rPr lang="sl-SI" sz="2200" dirty="0">
                <a:solidFill>
                  <a:schemeClr val="tx1"/>
                </a:solidFill>
              </a:rPr>
              <a:t>epidemiološke podatke </a:t>
            </a:r>
            <a:endParaRPr lang="en-US" sz="2200" dirty="0">
              <a:solidFill>
                <a:schemeClr val="tx1"/>
              </a:solidFill>
            </a:endParaRPr>
          </a:p>
          <a:p>
            <a:pPr marL="571500" indent="-342900">
              <a:buFontTx/>
              <a:buChar char="-"/>
            </a:pPr>
            <a:endParaRPr lang="sl-SI" sz="2200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Da bi pridobili dodatne informacije o izbruhu, smo z telefonskim anketiranjem nadaljevali v času od 13. 5. 2025 do 19. 5. 2025. 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A1316B-CEAD-BD25-2A28-59D4D230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55" y="3463534"/>
            <a:ext cx="5082803" cy="35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97F19-9535-F455-B50E-AC4B46367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128" y="388200"/>
            <a:ext cx="10784259" cy="1167471"/>
          </a:xfrm>
        </p:spPr>
        <p:txBody>
          <a:bodyPr/>
          <a:lstStyle/>
          <a:p>
            <a:pPr algn="ctr"/>
            <a:r>
              <a:rPr lang="sl-SI" sz="4000" dirty="0"/>
              <a:t>Zaključki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F21599D-9F6B-49EB-A73C-DA853D1E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28" y="1675222"/>
            <a:ext cx="5490272" cy="33606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951C9B0-14B3-46F6-B68F-39652DEAC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28" y="5035860"/>
            <a:ext cx="5529910" cy="297287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F69643B-C58B-43B8-8A38-077425AF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38" y="1744869"/>
            <a:ext cx="5490272" cy="297287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FAEDBDF-2E25-4D02-9900-8006513A0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537" y="2493013"/>
            <a:ext cx="1267002" cy="147658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E3D99EB-9277-4BA7-93A6-465EFEF0E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719" y="5465884"/>
            <a:ext cx="5018591" cy="351829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9A260B5-B435-401A-9032-75C6ECD80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2038" y="4717738"/>
            <a:ext cx="1719036" cy="20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D5445-7B3F-4840-8D87-1985585C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414" y="925350"/>
            <a:ext cx="10784259" cy="840107"/>
          </a:xfrm>
        </p:spPr>
        <p:txBody>
          <a:bodyPr/>
          <a:lstStyle/>
          <a:p>
            <a:pPr algn="ctr"/>
            <a:r>
              <a:rPr lang="en-US" sz="4000" dirty="0" err="1"/>
              <a:t>Zaključki</a:t>
            </a:r>
            <a:endParaRPr lang="en-SI" sz="4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FB7BEE6-4062-4494-B014-07C7779DDD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41" y="1970047"/>
            <a:ext cx="5123962" cy="77344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1D8AD5-F9CF-41AD-9679-A57EA302B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76"/>
          <a:stretch/>
        </p:blipFill>
        <p:spPr>
          <a:xfrm>
            <a:off x="1266830" y="4876800"/>
            <a:ext cx="5554011" cy="27566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77C786-4AAA-4AB5-A37A-EEF49E102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30" y="1970047"/>
            <a:ext cx="559051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8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457D5-AC33-6C1C-FAE7-E9D36D9F9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70" y="1361214"/>
            <a:ext cx="10784259" cy="1056634"/>
          </a:xfrm>
        </p:spPr>
        <p:txBody>
          <a:bodyPr/>
          <a:lstStyle/>
          <a:p>
            <a:pPr algn="ctr"/>
            <a:r>
              <a:rPr lang="sl-SI" sz="4000" dirty="0"/>
              <a:t>VSA VPRAŠANJA DOBRODOŠLA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56A7BD-41DE-E33B-468A-03D80C0882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12" y="2417848"/>
            <a:ext cx="8424376" cy="58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 l="2554" r="407" b="14656"/>
          <a:stretch/>
        </p:blipFill>
        <p:spPr>
          <a:xfrm>
            <a:off x="1642813" y="4444752"/>
            <a:ext cx="5472609" cy="412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813767" y="1636440"/>
            <a:ext cx="10584089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444500" algn="l" rtl="0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Arial"/>
              <a:buNone/>
            </a:pP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dirty="0" err="1">
                <a:solidFill>
                  <a:schemeClr val="dk2"/>
                </a:solidFill>
              </a:rPr>
              <a:t>Pojav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večjega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števila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primerov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nalezljive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bolezni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dirty="0" err="1">
                <a:solidFill>
                  <a:schemeClr val="dk2"/>
                </a:solidFill>
              </a:rPr>
              <a:t>kot</a:t>
            </a:r>
            <a:r>
              <a:rPr lang="en-US" sz="2400" dirty="0">
                <a:solidFill>
                  <a:schemeClr val="dk2"/>
                </a:solidFill>
              </a:rPr>
              <a:t>  je </a:t>
            </a:r>
            <a:r>
              <a:rPr lang="en-US" sz="2400" dirty="0" err="1">
                <a:solidFill>
                  <a:schemeClr val="dk2"/>
                </a:solidFill>
              </a:rPr>
              <a:t>pričakovano</a:t>
            </a:r>
            <a:r>
              <a:rPr lang="en-US" sz="2400" dirty="0">
                <a:solidFill>
                  <a:schemeClr val="dk2"/>
                </a:solidFill>
              </a:rPr>
              <a:t> v </a:t>
            </a:r>
            <a:r>
              <a:rPr lang="en-US" sz="2400" b="1" u="sng" dirty="0" err="1">
                <a:solidFill>
                  <a:schemeClr val="dk2"/>
                </a:solidFill>
              </a:rPr>
              <a:t>določeni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zamejeni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populaciji</a:t>
            </a:r>
            <a:r>
              <a:rPr lang="en-US" sz="2400" b="1" dirty="0">
                <a:solidFill>
                  <a:schemeClr val="dk2"/>
                </a:solidFill>
              </a:rPr>
              <a:t>, v </a:t>
            </a:r>
            <a:r>
              <a:rPr lang="en-US" sz="2400" b="1" u="sng" dirty="0" err="1">
                <a:solidFill>
                  <a:schemeClr val="dk2"/>
                </a:solidFill>
              </a:rPr>
              <a:t>določenem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zamejenem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geografskem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območju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dirty="0">
                <a:solidFill>
                  <a:schemeClr val="dk2"/>
                </a:solidFill>
              </a:rPr>
              <a:t>in v </a:t>
            </a:r>
            <a:r>
              <a:rPr lang="en-US" sz="2400" b="1" u="sng" dirty="0" err="1">
                <a:solidFill>
                  <a:schemeClr val="dk2"/>
                </a:solidFill>
              </a:rPr>
              <a:t>določenem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časovnem</a:t>
            </a:r>
            <a:r>
              <a:rPr lang="en-US" sz="2400" b="1" u="sng" dirty="0">
                <a:solidFill>
                  <a:schemeClr val="dk2"/>
                </a:solidFill>
              </a:rPr>
              <a:t> </a:t>
            </a:r>
            <a:r>
              <a:rPr lang="en-US" sz="2400" b="1" u="sng" dirty="0" err="1">
                <a:solidFill>
                  <a:schemeClr val="dk2"/>
                </a:solidFill>
              </a:rPr>
              <a:t>obdobju</a:t>
            </a:r>
            <a:r>
              <a:rPr lang="en-US" sz="2400" u="sng" dirty="0">
                <a:solidFill>
                  <a:schemeClr val="dk2"/>
                </a:solidFill>
              </a:rPr>
              <a:t>. </a:t>
            </a:r>
            <a:endParaRPr sz="2400" dirty="0"/>
          </a:p>
          <a:p>
            <a:pPr marL="571500" lvl="0" indent="-444500" algn="l" rtl="0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Arial"/>
              <a:buNone/>
            </a:pPr>
            <a:endParaRPr sz="2400" u="sng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dirty="0" err="1">
                <a:solidFill>
                  <a:schemeClr val="dk2"/>
                </a:solidFill>
              </a:rPr>
              <a:t>Pojavi</a:t>
            </a:r>
            <a:r>
              <a:rPr lang="en-US" sz="2400" dirty="0">
                <a:solidFill>
                  <a:schemeClr val="dk2"/>
                </a:solidFill>
              </a:rPr>
              <a:t> se </a:t>
            </a:r>
            <a:r>
              <a:rPr lang="en-US" sz="2400" dirty="0" err="1">
                <a:solidFill>
                  <a:schemeClr val="dk2"/>
                </a:solidFill>
              </a:rPr>
              <a:t>nepričakovano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dirty="0" err="1">
                <a:solidFill>
                  <a:schemeClr val="dk2"/>
                </a:solidFill>
              </a:rPr>
              <a:t>zahteva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nagel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nadzor</a:t>
            </a:r>
            <a:r>
              <a:rPr lang="en-US" sz="2400" dirty="0">
                <a:solidFill>
                  <a:schemeClr val="dk2"/>
                </a:solidFill>
              </a:rPr>
              <a:t> in </a:t>
            </a:r>
            <a:r>
              <a:rPr lang="en-US" sz="2400" dirty="0" err="1">
                <a:solidFill>
                  <a:schemeClr val="dk2"/>
                </a:solidFill>
              </a:rPr>
              <a:t>obvladovanje</a:t>
            </a:r>
            <a:r>
              <a:rPr lang="en-US" sz="2400" dirty="0">
                <a:solidFill>
                  <a:schemeClr val="dk2"/>
                </a:solidFill>
              </a:rPr>
              <a:t> (</a:t>
            </a:r>
            <a:r>
              <a:rPr lang="en-US" sz="2400" dirty="0" err="1">
                <a:solidFill>
                  <a:schemeClr val="dk2"/>
                </a:solidFill>
              </a:rPr>
              <a:t>takojšnje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ukrepanje</a:t>
            </a:r>
            <a:r>
              <a:rPr lang="en-US" sz="2400" dirty="0">
                <a:solidFill>
                  <a:schemeClr val="dk2"/>
                </a:solidFill>
              </a:rPr>
              <a:t> in </a:t>
            </a:r>
            <a:r>
              <a:rPr lang="en-US" sz="2400" dirty="0" err="1">
                <a:solidFill>
                  <a:schemeClr val="dk2"/>
                </a:solidFill>
              </a:rPr>
              <a:t>sistematičen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pristop</a:t>
            </a:r>
            <a:r>
              <a:rPr lang="en-US" sz="2400" dirty="0">
                <a:solidFill>
                  <a:schemeClr val="dk2"/>
                </a:solidFill>
              </a:rPr>
              <a:t>).</a:t>
            </a:r>
            <a:endParaRPr sz="2400" dirty="0">
              <a:solidFill>
                <a:schemeClr val="dk2"/>
              </a:solidFill>
            </a:endParaRPr>
          </a:p>
          <a:p>
            <a:pPr marL="571500" lvl="0" indent="-444500" algn="l" rtl="0"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000"/>
              <a:buFont typeface="Arial"/>
              <a:buNone/>
            </a:pPr>
            <a:endParaRPr sz="2000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Kaj je izbruh nalezljive bolezni? </a:t>
            </a:r>
            <a:endParaRPr sz="4000"/>
          </a:p>
        </p:txBody>
      </p:sp>
      <p:pic>
        <p:nvPicPr>
          <p:cNvPr id="62" name="Google Shape;62;p1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8284" y="4665880"/>
            <a:ext cx="4699573" cy="44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2813" y="8211779"/>
            <a:ext cx="8148825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/>
        </p:nvSpPr>
        <p:spPr>
          <a:xfrm>
            <a:off x="4855786" y="124272"/>
            <a:ext cx="414904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rPr>
              <a:t>Vrste</a:t>
            </a:r>
            <a:r>
              <a:rPr lang="en-US" sz="4000" b="0" i="0" u="none" strike="noStrike" cap="none" dirty="0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7DC5"/>
                </a:solidFill>
                <a:latin typeface="Calibri"/>
                <a:ea typeface="Calibri"/>
                <a:cs typeface="Calibri"/>
                <a:sym typeface="Calibri"/>
              </a:rPr>
              <a:t>izbruhov</a:t>
            </a:r>
            <a:endParaRPr sz="4000" b="0" i="0" u="none" strike="noStrike" cap="none" dirty="0">
              <a:solidFill>
                <a:srgbClr val="007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882536" y="2041674"/>
            <a:ext cx="4152280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limentarni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kapljični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aerogeni</a:t>
            </a: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hidrični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izbruhi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kontaktni</a:t>
            </a: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bolnišnični</a:t>
            </a: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izbruhi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posebnih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okoljih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npr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ladjah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letalih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domovih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ostarele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itd</a:t>
            </a: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.).</a:t>
            </a: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432" y="2039024"/>
            <a:ext cx="4478939" cy="56755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4157" y="7714575"/>
            <a:ext cx="44789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Izbruh</a:t>
            </a:r>
            <a:r>
              <a:rPr lang="en-US" sz="1600" b="0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 </a:t>
            </a:r>
            <a:r>
              <a:rPr lang="en-US" sz="1600" b="0" i="0" u="none" strike="noStrike" cap="none" dirty="0" err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kolere</a:t>
            </a:r>
            <a:r>
              <a:rPr lang="en-US" sz="1600" b="0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 v </a:t>
            </a:r>
            <a:r>
              <a:rPr lang="en-US" sz="1600" b="0" i="0" u="none" strike="noStrike" cap="none" dirty="0" err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Londonu</a:t>
            </a:r>
            <a:r>
              <a:rPr lang="en-US" sz="1600" b="0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/>
              </a:rPr>
              <a:t>, 19.stoletje</a:t>
            </a:r>
            <a:endParaRPr sz="1600" dirty="0">
              <a:solidFill>
                <a:srgbClr val="7F7F7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270000" y="2019300"/>
            <a:ext cx="3797400" cy="6877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povečano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število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obolenj</a:t>
            </a:r>
            <a:r>
              <a:rPr lang="en-US" sz="2400" dirty="0">
                <a:solidFill>
                  <a:schemeClr val="dk1"/>
                </a:solidFill>
              </a:rPr>
              <a:t>, ki so </a:t>
            </a:r>
            <a:r>
              <a:rPr lang="en-US" sz="2400" dirty="0" err="1">
                <a:solidFill>
                  <a:schemeClr val="dk1"/>
                </a:solidFill>
              </a:rPr>
              <a:t>posledica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uživanja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ali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uporabe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onesnažene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vode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pitna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bazenska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površinska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voda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ali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voda</a:t>
            </a:r>
            <a:r>
              <a:rPr lang="en-US" sz="2400" dirty="0">
                <a:solidFill>
                  <a:schemeClr val="dk1"/>
                </a:solidFill>
              </a:rPr>
              <a:t>, ki se </a:t>
            </a:r>
            <a:r>
              <a:rPr lang="en-US" sz="2400" dirty="0" err="1">
                <a:solidFill>
                  <a:schemeClr val="dk1"/>
                </a:solidFill>
              </a:rPr>
              <a:t>uporablja</a:t>
            </a:r>
            <a:r>
              <a:rPr lang="en-US" sz="2400" dirty="0">
                <a:solidFill>
                  <a:schemeClr val="dk1"/>
                </a:solidFill>
              </a:rPr>
              <a:t> za </a:t>
            </a:r>
            <a:r>
              <a:rPr lang="en-US" sz="2400" dirty="0" err="1">
                <a:solidFill>
                  <a:schemeClr val="dk1"/>
                </a:solidFill>
              </a:rPr>
              <a:t>higieno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prebavni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sistem</a:t>
            </a:r>
            <a:r>
              <a:rPr lang="en-US" sz="2400" dirty="0">
                <a:solidFill>
                  <a:schemeClr val="dk1"/>
                </a:solidFill>
              </a:rPr>
              <a:t> /</a:t>
            </a:r>
            <a:r>
              <a:rPr lang="en-US" sz="2400" dirty="0" err="1">
                <a:solidFill>
                  <a:schemeClr val="dk1"/>
                </a:solidFill>
              </a:rPr>
              <a:t>spremembe</a:t>
            </a:r>
            <a:r>
              <a:rPr lang="en-US" sz="2400" dirty="0">
                <a:solidFill>
                  <a:schemeClr val="dk1"/>
                </a:solidFill>
              </a:rPr>
              <a:t> po </a:t>
            </a:r>
            <a:r>
              <a:rPr lang="en-US" sz="2400" dirty="0" err="1">
                <a:solidFill>
                  <a:schemeClr val="dk1"/>
                </a:solidFill>
              </a:rPr>
              <a:t>koži</a:t>
            </a:r>
            <a:r>
              <a:rPr lang="en-US" sz="2400" dirty="0">
                <a:solidFill>
                  <a:schemeClr val="dk1"/>
                </a:solidFill>
              </a:rPr>
              <a:t>/</a:t>
            </a:r>
            <a:r>
              <a:rPr lang="en-US" sz="2400" dirty="0" err="1">
                <a:solidFill>
                  <a:schemeClr val="dk1"/>
                </a:solidFill>
              </a:rPr>
              <a:t>prizadetost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oči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potekajo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eksplozivno</a:t>
            </a:r>
            <a:r>
              <a:rPr lang="en-US" sz="2400" dirty="0">
                <a:solidFill>
                  <a:schemeClr val="dk1"/>
                </a:solidFill>
              </a:rPr>
              <a:t>, v </a:t>
            </a:r>
            <a:r>
              <a:rPr lang="en-US" sz="2400" dirty="0" err="1">
                <a:solidFill>
                  <a:schemeClr val="dk1"/>
                </a:solidFill>
              </a:rPr>
              <a:t>kratkem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času</a:t>
            </a:r>
            <a:r>
              <a:rPr lang="en-US" sz="2400" dirty="0">
                <a:solidFill>
                  <a:schemeClr val="dk1"/>
                </a:solidFill>
              </a:rPr>
              <a:t> oboli </a:t>
            </a:r>
            <a:r>
              <a:rPr lang="en-US" sz="2400" dirty="0" err="1">
                <a:solidFill>
                  <a:schemeClr val="dk1"/>
                </a:solidFill>
              </a:rPr>
              <a:t>veliko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število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ljudi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482790" y="427162"/>
            <a:ext cx="10464900" cy="11520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Hidrični izbruh</a:t>
            </a:r>
            <a:endParaRPr sz="4000"/>
          </a:p>
        </p:txBody>
      </p:sp>
      <p:pic>
        <p:nvPicPr>
          <p:cNvPr id="80" name="Google Shape;80;p14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350" y="2509849"/>
            <a:ext cx="47244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84000"/>
          </a:blip>
          <a:srcRect/>
          <a:stretch/>
        </p:blipFill>
        <p:spPr>
          <a:xfrm>
            <a:off x="465670" y="2790786"/>
            <a:ext cx="9479886" cy="5859777"/>
          </a:xfrm>
          <a:prstGeom prst="rect">
            <a:avLst/>
          </a:prstGeom>
          <a:noFill/>
          <a:ln w="9525" cap="flat" cmpd="sng">
            <a:solidFill>
              <a:srgbClr val="0087CB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9963061" y="2690203"/>
            <a:ext cx="2892499" cy="777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dirty="0" err="1">
                <a:solidFill>
                  <a:schemeClr val="dk2"/>
                </a:solidFill>
              </a:rPr>
              <a:t>Izbruhe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preiskujemo</a:t>
            </a:r>
            <a:r>
              <a:rPr lang="en-US" sz="2000" dirty="0">
                <a:solidFill>
                  <a:schemeClr val="dk2"/>
                </a:solidFill>
              </a:rPr>
              <a:t> z </a:t>
            </a:r>
            <a:r>
              <a:rPr lang="en-US" sz="2000" dirty="0" err="1">
                <a:solidFill>
                  <a:schemeClr val="dk2"/>
                </a:solidFill>
              </a:rPr>
              <a:t>naslednjimi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nameni</a:t>
            </a:r>
            <a:r>
              <a:rPr lang="en-US" sz="2000" dirty="0">
                <a:solidFill>
                  <a:schemeClr val="dk2"/>
                </a:solidFill>
              </a:rPr>
              <a:t>: </a:t>
            </a:r>
            <a:endParaRPr sz="2000" dirty="0"/>
          </a:p>
          <a:p>
            <a:pPr marL="471487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ustavitev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izbruha</a:t>
            </a:r>
            <a:r>
              <a:rPr lang="en-US" sz="2000" dirty="0">
                <a:solidFill>
                  <a:schemeClr val="dk2"/>
                </a:solidFill>
              </a:rPr>
              <a:t> (</a:t>
            </a:r>
            <a:r>
              <a:rPr lang="en-US" sz="2000" dirty="0" err="1">
                <a:solidFill>
                  <a:schemeClr val="dk2"/>
                </a:solidFill>
              </a:rPr>
              <a:t>odstranitev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vira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okužbe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prekinitev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prenosa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zaščita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izpostavljenih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oseb</a:t>
            </a:r>
            <a:r>
              <a:rPr lang="en-US" sz="2000" dirty="0">
                <a:solidFill>
                  <a:schemeClr val="dk2"/>
                </a:solidFill>
              </a:rPr>
              <a:t> (</a:t>
            </a:r>
            <a:r>
              <a:rPr lang="en-US" sz="2000" dirty="0" err="1">
                <a:solidFill>
                  <a:schemeClr val="dk2"/>
                </a:solidFill>
              </a:rPr>
              <a:t>cepljenje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kemoprofilaksa</a:t>
            </a:r>
            <a:r>
              <a:rPr lang="en-US" sz="2000" dirty="0">
                <a:solidFill>
                  <a:schemeClr val="dk2"/>
                </a:solidFill>
              </a:rPr>
              <a:t>)</a:t>
            </a:r>
            <a:endParaRPr sz="2000" dirty="0"/>
          </a:p>
          <a:p>
            <a:pPr marL="128587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71487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razumevanje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dogodka</a:t>
            </a:r>
            <a:endParaRPr sz="2000" dirty="0">
              <a:solidFill>
                <a:schemeClr val="dk2"/>
              </a:solidFill>
            </a:endParaRPr>
          </a:p>
          <a:p>
            <a:pPr marL="414337" lvl="0" indent="-1587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71487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preprečevanje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ponovnih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izbruhov</a:t>
            </a:r>
            <a:endParaRPr sz="2000" dirty="0"/>
          </a:p>
          <a:p>
            <a:pPr marL="414337" lvl="0" indent="-1587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71487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izboljšanje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vedenja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r>
              <a:rPr lang="en-US" sz="2000" dirty="0" err="1">
                <a:solidFill>
                  <a:schemeClr val="dk2"/>
                </a:solidFill>
              </a:rPr>
              <a:t>znanja</a:t>
            </a:r>
            <a:endParaRPr sz="2000" dirty="0"/>
          </a:p>
          <a:p>
            <a:pPr marL="414337" lvl="0" indent="-1587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71487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izboljšanje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spremljanja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bolezni</a:t>
            </a:r>
            <a:r>
              <a:rPr lang="en-US" sz="2000" dirty="0">
                <a:solidFill>
                  <a:schemeClr val="dk2"/>
                </a:solidFill>
              </a:rPr>
              <a:t>…</a:t>
            </a:r>
            <a:endParaRPr sz="2000" dirty="0"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2400"/>
              <a:buFont typeface="Arial"/>
              <a:buNone/>
            </a:pP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Preiskava izbruha</a:t>
            </a:r>
            <a:endParaRPr sz="4000"/>
          </a:p>
        </p:txBody>
      </p:sp>
      <p:sp>
        <p:nvSpPr>
          <p:cNvPr id="89" name="Google Shape;89;p15"/>
          <p:cNvSpPr txBox="1"/>
          <p:nvPr/>
        </p:nvSpPr>
        <p:spPr>
          <a:xfrm>
            <a:off x="453728" y="1946911"/>
            <a:ext cx="9480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Obvladovanje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izbruha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naloga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epidemiologov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zdravstvenih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sodelavcev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območnih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enotah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Nacionalnega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inštituta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javno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zdravje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82146" y="8650563"/>
            <a:ext cx="88569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        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Razdelitev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Slovenije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po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območnih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enotah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NIJZ (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zdravstvenih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regijah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600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Preiskava</a:t>
            </a:r>
            <a:r>
              <a:rPr lang="en-US" sz="3600" dirty="0"/>
              <a:t> </a:t>
            </a:r>
            <a:r>
              <a:rPr lang="en-US" sz="3600" dirty="0" err="1"/>
              <a:t>izbruha</a:t>
            </a:r>
            <a:r>
              <a:rPr lang="en-US" sz="3600" dirty="0"/>
              <a:t> s </a:t>
            </a:r>
            <a:r>
              <a:rPr lang="en-US" sz="3600" dirty="0" err="1"/>
              <a:t>koraki</a:t>
            </a:r>
            <a:r>
              <a:rPr lang="en-US" sz="3600" dirty="0"/>
              <a:t> </a:t>
            </a:r>
            <a:endParaRPr sz="3600" dirty="0"/>
          </a:p>
        </p:txBody>
      </p:sp>
      <p:pic>
        <p:nvPicPr>
          <p:cNvPr id="96" name="Google Shape;96;p16" descr="A screenshot of a computer screen&#10;&#10;AI-generated content may be incorrect."/>
          <p:cNvPicPr preferRelativeResize="0">
            <a:picLocks noGrp="1" noRot="1" noMove="1" noResize="1" noEditPoints="1" noAdjustHandles="1" noChangeArrowheads="1" noChangeShapeType="1" noCrop="1"/>
          </p:cNvPicPr>
          <p:nvPr>
            <p:ph type="body" idx="1"/>
          </p:nvPr>
        </p:nvPicPr>
        <p:blipFill rotWithShape="1">
          <a:blip r:embed="rId3">
            <a:alphaModFix/>
          </a:blip>
          <a:srcRect l="5650"/>
          <a:stretch/>
        </p:blipFill>
        <p:spPr>
          <a:xfrm>
            <a:off x="4908352" y="2151046"/>
            <a:ext cx="7539900" cy="45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8344" y="6742100"/>
            <a:ext cx="631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Prepletenost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korakov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preiskave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izbruha</a:t>
            </a:r>
            <a:endParaRPr sz="1600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14350" y="1975350"/>
            <a:ext cx="4229100" cy="5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FOKUS OBRAVNAVE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določena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populacija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 OBRAVNAVE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preprečevanje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omejevanje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širjenja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nalezljive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bolezni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populaciji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ZBIRANJE INFORMACIJ: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epidemiološko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poizvedovanje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urejanjem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podatkov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obolelih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DIAGNOZA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klinične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obolelih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mikrobiološke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preiskave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izbruha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času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prostoru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prizadeti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populaciji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ZAMEJITEV/PREPREČEVANJE ŠIRJENJA: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nefarmakološki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ukrepi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kemoprofilaksa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antibiotiki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antivirotiki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cepljenje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504850" y="3223175"/>
            <a:ext cx="47118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</a:rPr>
              <a:t>ORODJA</a:t>
            </a:r>
            <a:endParaRPr sz="2500" b="1" dirty="0">
              <a:solidFill>
                <a:schemeClr val="dk1"/>
              </a:solidFill>
            </a:endParaRPr>
          </a:p>
          <a:p>
            <a:pPr marL="457200" lvl="0" indent="-247650" algn="l" rtl="0">
              <a:spcBef>
                <a:spcPts val="0"/>
              </a:spcBef>
              <a:spcAft>
                <a:spcPts val="0"/>
              </a:spcAft>
              <a:buSzPts val="300"/>
              <a:buChar char="-"/>
            </a:pPr>
            <a:r>
              <a:rPr lang="en-US" sz="25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definicija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primera</a:t>
            </a:r>
            <a:endParaRPr lang="en-US" sz="2400" dirty="0">
              <a:solidFill>
                <a:schemeClr val="dk1"/>
              </a:solidFill>
            </a:endParaRPr>
          </a:p>
          <a:p>
            <a:pPr marL="457200" lvl="0" indent="-247650" algn="l" rtl="0">
              <a:spcBef>
                <a:spcPts val="0"/>
              </a:spcBef>
              <a:spcAft>
                <a:spcPts val="0"/>
              </a:spcAft>
              <a:buSzPts val="300"/>
              <a:buChar char="-"/>
            </a:pPr>
            <a:r>
              <a:rPr lang="en-US" sz="2400" dirty="0">
                <a:solidFill>
                  <a:schemeClr val="dk1"/>
                </a:solidFill>
              </a:rPr>
              <a:t>- </a:t>
            </a:r>
            <a:r>
              <a:rPr lang="en-US" sz="2400" dirty="0" err="1">
                <a:solidFill>
                  <a:schemeClr val="dk1"/>
                </a:solidFill>
              </a:rPr>
              <a:t>epidemiološke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ankete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Char char="-"/>
            </a:pPr>
            <a:r>
              <a:rPr lang="en-US" sz="2400" dirty="0">
                <a:solidFill>
                  <a:schemeClr val="dk1"/>
                </a:solidFill>
              </a:rPr>
              <a:t>- </a:t>
            </a:r>
            <a:r>
              <a:rPr lang="en-US" sz="2400" dirty="0" err="1">
                <a:solidFill>
                  <a:schemeClr val="dk1"/>
                </a:solidFill>
              </a:rPr>
              <a:t>seznam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bolnikov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Char char="-"/>
            </a:pPr>
            <a:r>
              <a:rPr lang="en-US" sz="2400" dirty="0">
                <a:solidFill>
                  <a:schemeClr val="dk1"/>
                </a:solidFill>
              </a:rPr>
              <a:t>- </a:t>
            </a:r>
            <a:r>
              <a:rPr lang="en-US" sz="2400" dirty="0" err="1">
                <a:solidFill>
                  <a:schemeClr val="dk1"/>
                </a:solidFill>
              </a:rPr>
              <a:t>statistični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programi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85049" y="548975"/>
            <a:ext cx="79575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Zbiranje informacij v preiskavi izbruha</a:t>
            </a:r>
            <a:r>
              <a:rPr lang="en-US" sz="4000"/>
              <a:t>  </a:t>
            </a:r>
            <a:endParaRPr sz="4000"/>
          </a:p>
        </p:txBody>
      </p:sp>
      <p:cxnSp>
        <p:nvCxnSpPr>
          <p:cNvPr id="105" name="Google Shape;105;p17"/>
          <p:cNvCxnSpPr>
            <a:cxnSpLocks/>
          </p:cNvCxnSpPr>
          <p:nvPr/>
        </p:nvCxnSpPr>
        <p:spPr>
          <a:xfrm>
            <a:off x="4652300" y="1874525"/>
            <a:ext cx="0" cy="13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17"/>
          <p:cNvCxnSpPr>
            <a:cxnSpLocks/>
          </p:cNvCxnSpPr>
          <p:nvPr/>
        </p:nvCxnSpPr>
        <p:spPr>
          <a:xfrm>
            <a:off x="7967000" y="1874525"/>
            <a:ext cx="0" cy="118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" name="Google Shape;107;p17"/>
          <p:cNvSpPr txBox="1"/>
          <p:nvPr/>
        </p:nvSpPr>
        <p:spPr>
          <a:xfrm>
            <a:off x="7018700" y="3223175"/>
            <a:ext cx="43626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DODATNE PREISKAVE</a:t>
            </a:r>
            <a:endParaRPr sz="2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mikrobiološke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okoljske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veterinarske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pregled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meteoroloških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podatkov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3B881-7AEA-269B-7E70-06FE0E0D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34" y="6231138"/>
            <a:ext cx="7211431" cy="1876687"/>
          </a:xfrm>
          <a:prstGeom prst="rect">
            <a:avLst/>
          </a:prstGeom>
        </p:spPr>
      </p:pic>
      <p:sp>
        <p:nvSpPr>
          <p:cNvPr id="6" name="Google Shape;97;p16">
            <a:extLst>
              <a:ext uri="{FF2B5EF4-FFF2-40B4-BE49-F238E27FC236}">
                <a16:creationId xmlns:a16="http://schemas.microsoft.com/office/drawing/2014/main" id="{C89FDFA2-CD99-5EE6-E93C-1410C0B221F2}"/>
              </a:ext>
            </a:extLst>
          </p:cNvPr>
          <p:cNvSpPr txBox="1"/>
          <p:nvPr/>
        </p:nvSpPr>
        <p:spPr>
          <a:xfrm>
            <a:off x="3860750" y="8121356"/>
            <a:ext cx="63159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Prikaz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ureditve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podatkov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v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seznam</a:t>
            </a:r>
            <a:r>
              <a:rPr lang="en-US" sz="1600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bolnikov</a:t>
            </a:r>
            <a:endParaRPr sz="1600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22300" y="2068500"/>
            <a:ext cx="4292700" cy="6336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400" dirty="0" err="1">
                <a:solidFill>
                  <a:schemeClr val="dk1"/>
                </a:solidFill>
              </a:rPr>
              <a:t>standardni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nabor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kriterijev</a:t>
            </a:r>
            <a:r>
              <a:rPr lang="en-US" sz="2400" dirty="0">
                <a:solidFill>
                  <a:schemeClr val="dk1"/>
                </a:solidFill>
              </a:rPr>
              <a:t> za </a:t>
            </a:r>
            <a:r>
              <a:rPr lang="en-US" sz="2400" dirty="0" err="1">
                <a:solidFill>
                  <a:schemeClr val="dk1"/>
                </a:solidFill>
              </a:rPr>
              <a:t>odločitev</a:t>
            </a:r>
            <a:r>
              <a:rPr lang="en-US" sz="2400" dirty="0">
                <a:solidFill>
                  <a:schemeClr val="dk1"/>
                </a:solidFill>
              </a:rPr>
              <a:t> o </a:t>
            </a:r>
            <a:r>
              <a:rPr lang="en-US" sz="2400" dirty="0" err="1">
                <a:solidFill>
                  <a:schemeClr val="dk1"/>
                </a:solidFill>
              </a:rPr>
              <a:t>tem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ali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oseba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opredeljena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oziroma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razvrščena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kot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zbolela</a:t>
            </a:r>
            <a:r>
              <a:rPr lang="en-US" sz="2400" dirty="0">
                <a:solidFill>
                  <a:schemeClr val="dk1"/>
                </a:solidFill>
              </a:rPr>
              <a:t> za </a:t>
            </a:r>
            <a:r>
              <a:rPr lang="en-US" sz="2400" dirty="0" err="1">
                <a:solidFill>
                  <a:schemeClr val="dk1"/>
                </a:solidFill>
              </a:rPr>
              <a:t>boleznijo</a:t>
            </a:r>
            <a:r>
              <a:rPr lang="en-US" sz="2400" dirty="0">
                <a:solidFill>
                  <a:schemeClr val="dk1"/>
                </a:solidFill>
              </a:rPr>
              <a:t>, ki jo </a:t>
            </a:r>
            <a:r>
              <a:rPr lang="en-US" sz="2400" dirty="0" err="1">
                <a:solidFill>
                  <a:schemeClr val="dk1"/>
                </a:solidFill>
              </a:rPr>
              <a:t>preiskujemo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ali</a:t>
            </a:r>
            <a:r>
              <a:rPr lang="en-US" sz="2400" dirty="0">
                <a:solidFill>
                  <a:schemeClr val="dk1"/>
                </a:solidFill>
              </a:rPr>
              <a:t> ne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400" dirty="0" err="1">
                <a:solidFill>
                  <a:schemeClr val="dk1"/>
                </a:solidFill>
              </a:rPr>
              <a:t>klinični</a:t>
            </a:r>
            <a:r>
              <a:rPr lang="en-US" sz="2400" dirty="0">
                <a:solidFill>
                  <a:schemeClr val="dk1"/>
                </a:solidFill>
              </a:rPr>
              <a:t> (</a:t>
            </a:r>
            <a:r>
              <a:rPr lang="en-US" sz="2400" dirty="0" err="1">
                <a:solidFill>
                  <a:schemeClr val="dk1"/>
                </a:solidFill>
              </a:rPr>
              <a:t>določeni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simptomi</a:t>
            </a:r>
            <a:r>
              <a:rPr lang="en-US" sz="2400" dirty="0">
                <a:solidFill>
                  <a:schemeClr val="dk1"/>
                </a:solidFill>
              </a:rPr>
              <a:t> in </a:t>
            </a:r>
            <a:r>
              <a:rPr lang="en-US" sz="2400" dirty="0" err="1">
                <a:solidFill>
                  <a:schemeClr val="dk1"/>
                </a:solidFill>
              </a:rPr>
              <a:t>znaki</a:t>
            </a:r>
            <a:r>
              <a:rPr lang="en-US" sz="2400" dirty="0">
                <a:solidFill>
                  <a:schemeClr val="dk1"/>
                </a:solidFill>
              </a:rPr>
              <a:t>) in </a:t>
            </a:r>
            <a:r>
              <a:rPr lang="en-US" sz="2400" dirty="0" err="1">
                <a:solidFill>
                  <a:schemeClr val="dk1"/>
                </a:solidFill>
              </a:rPr>
              <a:t>laboratorijski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kriteriji</a:t>
            </a:r>
            <a:r>
              <a:rPr lang="en-US" sz="2400" dirty="0">
                <a:solidFill>
                  <a:schemeClr val="dk1"/>
                </a:solidFill>
              </a:rPr>
              <a:t>, ki </a:t>
            </a:r>
            <a:r>
              <a:rPr lang="en-US" sz="2400" dirty="0" err="1">
                <a:solidFill>
                  <a:schemeClr val="dk1"/>
                </a:solidFill>
              </a:rPr>
              <a:t>opredeljujejo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bolezen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časovno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obdobje</a:t>
            </a:r>
            <a:r>
              <a:rPr lang="en-US" sz="2400" dirty="0">
                <a:solidFill>
                  <a:schemeClr val="dk1"/>
                </a:solidFill>
              </a:rPr>
              <a:t> in </a:t>
            </a:r>
            <a:r>
              <a:rPr lang="en-US" sz="2400" dirty="0" err="1">
                <a:solidFill>
                  <a:schemeClr val="dk1"/>
                </a:solidFill>
              </a:rPr>
              <a:t>kriterije</a:t>
            </a:r>
            <a:r>
              <a:rPr lang="en-US" sz="2400" dirty="0">
                <a:solidFill>
                  <a:schemeClr val="dk1"/>
                </a:solidFill>
              </a:rPr>
              <a:t>, ki </a:t>
            </a:r>
            <a:r>
              <a:rPr lang="en-US" sz="2400" dirty="0" err="1">
                <a:solidFill>
                  <a:schemeClr val="dk1"/>
                </a:solidFill>
              </a:rPr>
              <a:t>določajo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populacijo</a:t>
            </a:r>
            <a:r>
              <a:rPr lang="en-US" sz="2400" dirty="0">
                <a:solidFill>
                  <a:schemeClr val="dk1"/>
                </a:solidFill>
              </a:rPr>
              <a:t> - </a:t>
            </a:r>
            <a:r>
              <a:rPr lang="en-US" sz="2400" dirty="0" err="1">
                <a:solidFill>
                  <a:schemeClr val="dk1"/>
                </a:solidFill>
              </a:rPr>
              <a:t>osebe</a:t>
            </a:r>
            <a:r>
              <a:rPr lang="en-US" sz="2400" dirty="0">
                <a:solidFill>
                  <a:schemeClr val="dk1"/>
                </a:solidFill>
              </a:rPr>
              <a:t> in </a:t>
            </a:r>
            <a:r>
              <a:rPr lang="en-US" sz="2400" dirty="0" err="1">
                <a:solidFill>
                  <a:schemeClr val="dk1"/>
                </a:solidFill>
              </a:rPr>
              <a:t>prostor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400" dirty="0" err="1">
                <a:solidFill>
                  <a:schemeClr val="dk1"/>
                </a:solidFill>
              </a:rPr>
              <a:t>orodje</a:t>
            </a:r>
            <a:r>
              <a:rPr lang="en-US" sz="2400" dirty="0">
                <a:solidFill>
                  <a:schemeClr val="dk1"/>
                </a:solidFill>
              </a:rPr>
              <a:t> za </a:t>
            </a:r>
            <a:r>
              <a:rPr lang="en-US" sz="2400" dirty="0" err="1">
                <a:solidFill>
                  <a:schemeClr val="dk1"/>
                </a:solidFill>
              </a:rPr>
              <a:t>štetje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primerov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bolezni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400" dirty="0">
                <a:solidFill>
                  <a:schemeClr val="dk1"/>
                </a:solidFill>
              </a:rPr>
              <a:t>se </a:t>
            </a:r>
            <a:r>
              <a:rPr lang="en-US" sz="2400" dirty="0" err="1">
                <a:solidFill>
                  <a:schemeClr val="dk1"/>
                </a:solidFill>
              </a:rPr>
              <a:t>lahko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spremeni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tekom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preiskave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558990" y="331912"/>
            <a:ext cx="10464900" cy="11520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Definicija</a:t>
            </a:r>
            <a:r>
              <a:rPr lang="en-US" sz="3600" dirty="0"/>
              <a:t> </a:t>
            </a:r>
            <a:r>
              <a:rPr lang="en-US" sz="3600" dirty="0" err="1"/>
              <a:t>primera</a:t>
            </a:r>
            <a:endParaRPr sz="3600" dirty="0"/>
          </a:p>
        </p:txBody>
      </p:sp>
      <p:pic>
        <p:nvPicPr>
          <p:cNvPr id="122" name="Google Shape;122;p19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50" y="2068500"/>
            <a:ext cx="7175500" cy="44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1458093">
            <a:off x="7858068" y="6268693"/>
            <a:ext cx="5734085" cy="8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Definicija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hidričnem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izbruhu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povezavi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objektom</a:t>
            </a:r>
            <a:r>
              <a:rPr lang="en-US" sz="1600" dirty="0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808285"/>
                </a:solidFill>
                <a:latin typeface="Calibri"/>
                <a:ea typeface="Calibri"/>
                <a:cs typeface="Calibri"/>
                <a:sym typeface="Calibri"/>
              </a:rPr>
              <a:t>Maximarket</a:t>
            </a:r>
            <a:endParaRPr sz="1600" dirty="0">
              <a:solidFill>
                <a:srgbClr val="8082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26BE5-BB0F-54FC-F1AC-156EBCD0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20198574">
            <a:off x="5317025" y="6000935"/>
            <a:ext cx="7611537" cy="933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270000" y="2068488"/>
            <a:ext cx="10464800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484300"/>
            <a:ext cx="6096000" cy="83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500" y="850114"/>
            <a:ext cx="5845375" cy="80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858</Words>
  <Application>Microsoft Office PowerPoint</Application>
  <PresentationFormat>Po meri</PresentationFormat>
  <Paragraphs>126</Paragraphs>
  <Slides>19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7" baseType="lpstr">
      <vt:lpstr>Gill Sans</vt:lpstr>
      <vt:lpstr>Calibri</vt:lpstr>
      <vt:lpstr>Arial</vt:lpstr>
      <vt:lpstr>Play</vt:lpstr>
      <vt:lpstr>Lobster</vt:lpstr>
      <vt:lpstr>Open Sans Light</vt:lpstr>
      <vt:lpstr>Noto Sans Symbols</vt:lpstr>
      <vt:lpstr>Title &amp; Subtitle</vt:lpstr>
      <vt:lpstr>IZBRUH NALEZLJIVE BOLEZNI</vt:lpstr>
      <vt:lpstr>Kaj je izbruh nalezljive bolezni? </vt:lpstr>
      <vt:lpstr>PowerPointova predstavitev</vt:lpstr>
      <vt:lpstr>Hidrični izbruh</vt:lpstr>
      <vt:lpstr>Preiskava izbruha</vt:lpstr>
      <vt:lpstr>Preiskava izbruha s koraki </vt:lpstr>
      <vt:lpstr>Zbiranje informacij v preiskavi izbruha  </vt:lpstr>
      <vt:lpstr>Definicija primera</vt:lpstr>
      <vt:lpstr>PowerPointova predstavitev</vt:lpstr>
      <vt:lpstr>Ukrepanje in odzivanje </vt:lpstr>
      <vt:lpstr>PowerPointova predstavitev</vt:lpstr>
      <vt:lpstr>Hidrični izbruhi v EU</vt:lpstr>
      <vt:lpstr> Hidrični izbruhi v Sloveniji</vt:lpstr>
      <vt:lpstr>Primer Maximarket</vt:lpstr>
      <vt:lpstr>Epidemiološko poizvedovanje</vt:lpstr>
      <vt:lpstr>Telefonsko anketiranje</vt:lpstr>
      <vt:lpstr>Zaključki</vt:lpstr>
      <vt:lpstr>Zaključki</vt:lpstr>
      <vt:lpstr>VSA VPRAŠANJA DOBRODOŠLA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IZBRUH NALEZLJIVE BOLEZNI</dc:title>
  <dc:creator>Manca Zorec</dc:creator>
  <cp:lastModifiedBy>Tajda Beznik</cp:lastModifiedBy>
  <cp:revision>16</cp:revision>
  <dcterms:modified xsi:type="dcterms:W3CDTF">2025-10-06T15:23:33Z</dcterms:modified>
</cp:coreProperties>
</file>