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63" r:id="rId3"/>
    <p:sldId id="270" r:id="rId4"/>
    <p:sldId id="258" r:id="rId5"/>
    <p:sldId id="259" r:id="rId6"/>
    <p:sldId id="261" r:id="rId7"/>
    <p:sldId id="256" r:id="rId8"/>
    <p:sldId id="284" r:id="rId9"/>
    <p:sldId id="283" r:id="rId10"/>
    <p:sldId id="285" r:id="rId11"/>
    <p:sldId id="257" r:id="rId12"/>
    <p:sldId id="269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ercedesl\Downloads\2072dbee-e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ercedesl\Downloads\2072dbee-en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mercedesl\Downloads\q1boiy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78140684546635"/>
          <c:y val="3.1404056822377083E-2"/>
          <c:w val="0.73451434125648063"/>
          <c:h val="0.90444966852598307"/>
        </c:manualLayout>
      </c:layout>
      <c:barChart>
        <c:barDir val="bar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'g10-1'!$A$35:$A$82</c:f>
              <c:strCache>
                <c:ptCount val="48"/>
                <c:pt idx="0">
                  <c:v>South Africa</c:v>
                </c:pt>
                <c:pt idx="1">
                  <c:v>India</c:v>
                </c:pt>
                <c:pt idx="2">
                  <c:v>Israel</c:v>
                </c:pt>
                <c:pt idx="3">
                  <c:v>Indonesia</c:v>
                </c:pt>
                <c:pt idx="4">
                  <c:v>Mexico</c:v>
                </c:pt>
                <c:pt idx="5">
                  <c:v>Argentina</c:v>
                </c:pt>
                <c:pt idx="6">
                  <c:v>Australia</c:v>
                </c:pt>
                <c:pt idx="7">
                  <c:v>Colombia</c:v>
                </c:pt>
                <c:pt idx="8">
                  <c:v>Türkiye</c:v>
                </c:pt>
                <c:pt idx="9">
                  <c:v>Costa Rica</c:v>
                </c:pt>
                <c:pt idx="10">
                  <c:v>Brazil</c:v>
                </c:pt>
                <c:pt idx="11">
                  <c:v>Iceland</c:v>
                </c:pt>
                <c:pt idx="12">
                  <c:v>United States</c:v>
                </c:pt>
                <c:pt idx="13">
                  <c:v>New Zealand</c:v>
                </c:pt>
                <c:pt idx="14">
                  <c:v>Canada</c:v>
                </c:pt>
                <c:pt idx="15">
                  <c:v>Sweden</c:v>
                </c:pt>
                <c:pt idx="16">
                  <c:v>Denmark</c:v>
                </c:pt>
                <c:pt idx="17">
                  <c:v>Ireland</c:v>
                </c:pt>
                <c:pt idx="18">
                  <c:v>Netherlands</c:v>
                </c:pt>
                <c:pt idx="19">
                  <c:v>Chile</c:v>
                </c:pt>
                <c:pt idx="20">
                  <c:v>United Kingdom</c:v>
                </c:pt>
                <c:pt idx="21">
                  <c:v>Belgium</c:v>
                </c:pt>
                <c:pt idx="22">
                  <c:v>Switzerland</c:v>
                </c:pt>
                <c:pt idx="23">
                  <c:v>Luxembourg</c:v>
                </c:pt>
                <c:pt idx="24">
                  <c:v>Norway</c:v>
                </c:pt>
                <c:pt idx="25">
                  <c:v>OECD38</c:v>
                </c:pt>
                <c:pt idx="26">
                  <c:v>France</c:v>
                </c:pt>
                <c:pt idx="27">
                  <c:v>Austria</c:v>
                </c:pt>
                <c:pt idx="28">
                  <c:v>Hungary</c:v>
                </c:pt>
                <c:pt idx="29">
                  <c:v>Germany</c:v>
                </c:pt>
                <c:pt idx="30">
                  <c:v>Czech Republic</c:v>
                </c:pt>
                <c:pt idx="31">
                  <c:v>Finland</c:v>
                </c:pt>
                <c:pt idx="32">
                  <c:v>Estonia</c:v>
                </c:pt>
                <c:pt idx="33">
                  <c:v>Slovak Republic</c:v>
                </c:pt>
                <c:pt idx="34">
                  <c:v>China</c:v>
                </c:pt>
                <c:pt idx="35">
                  <c:v>Croatia</c:v>
                </c:pt>
                <c:pt idx="36">
                  <c:v>Poland</c:v>
                </c:pt>
                <c:pt idx="37">
                  <c:v>Romania</c:v>
                </c:pt>
                <c:pt idx="38">
                  <c:v>Slovenia</c:v>
                </c:pt>
                <c:pt idx="39">
                  <c:v>Spain</c:v>
                </c:pt>
                <c:pt idx="40">
                  <c:v>Bulgaria</c:v>
                </c:pt>
                <c:pt idx="41">
                  <c:v>Latvia</c:v>
                </c:pt>
                <c:pt idx="42">
                  <c:v>Lithuania</c:v>
                </c:pt>
                <c:pt idx="43">
                  <c:v>Portugal</c:v>
                </c:pt>
                <c:pt idx="44">
                  <c:v>Greece</c:v>
                </c:pt>
                <c:pt idx="45">
                  <c:v>Italy</c:v>
                </c:pt>
                <c:pt idx="46">
                  <c:v>Japan</c:v>
                </c:pt>
                <c:pt idx="47">
                  <c:v>Korea</c:v>
                </c:pt>
              </c:strCache>
            </c:strRef>
          </c:cat>
          <c:val>
            <c:numRef>
              <c:f>'g10-1'!$B$35:$B$82</c:f>
              <c:numCache>
                <c:formatCode>0.0</c:formatCode>
                <c:ptCount val="48"/>
                <c:pt idx="0">
                  <c:v>6.2</c:v>
                </c:pt>
                <c:pt idx="1">
                  <c:v>6.7</c:v>
                </c:pt>
                <c:pt idx="2">
                  <c:v>12.2</c:v>
                </c:pt>
                <c:pt idx="3">
                  <c:v>7</c:v>
                </c:pt>
                <c:pt idx="4">
                  <c:v>7.9</c:v>
                </c:pt>
                <c:pt idx="5">
                  <c:v>11.7</c:v>
                </c:pt>
                <c:pt idx="6">
                  <c:v>16.899999999999999</c:v>
                </c:pt>
                <c:pt idx="7">
                  <c:v>8.8000000000000007</c:v>
                </c:pt>
                <c:pt idx="8">
                  <c:v>9.5</c:v>
                </c:pt>
                <c:pt idx="9">
                  <c:v>9.1999999999999993</c:v>
                </c:pt>
                <c:pt idx="10">
                  <c:v>10.199999999999999</c:v>
                </c:pt>
                <c:pt idx="11">
                  <c:v>14.6</c:v>
                </c:pt>
                <c:pt idx="12">
                  <c:v>16.8</c:v>
                </c:pt>
                <c:pt idx="13">
                  <c:v>16</c:v>
                </c:pt>
                <c:pt idx="14">
                  <c:v>18.5</c:v>
                </c:pt>
                <c:pt idx="15">
                  <c:v>20</c:v>
                </c:pt>
                <c:pt idx="16">
                  <c:v>20.100000000000001</c:v>
                </c:pt>
                <c:pt idx="17">
                  <c:v>14.7</c:v>
                </c:pt>
                <c:pt idx="18">
                  <c:v>19.7</c:v>
                </c:pt>
                <c:pt idx="19">
                  <c:v>12.5</c:v>
                </c:pt>
                <c:pt idx="20">
                  <c:v>18.8</c:v>
                </c:pt>
                <c:pt idx="21">
                  <c:v>19.2</c:v>
                </c:pt>
                <c:pt idx="22">
                  <c:v>18.7</c:v>
                </c:pt>
                <c:pt idx="23">
                  <c:v>14.5</c:v>
                </c:pt>
                <c:pt idx="24">
                  <c:v>17.899999999999999</c:v>
                </c:pt>
                <c:pt idx="25">
                  <c:v>18.01052631578947</c:v>
                </c:pt>
                <c:pt idx="26">
                  <c:v>21.4</c:v>
                </c:pt>
                <c:pt idx="27">
                  <c:v>19.2</c:v>
                </c:pt>
                <c:pt idx="28">
                  <c:v>20.399999999999999</c:v>
                </c:pt>
                <c:pt idx="29">
                  <c:v>22</c:v>
                </c:pt>
                <c:pt idx="30">
                  <c:v>20.5</c:v>
                </c:pt>
                <c:pt idx="31">
                  <c:v>22.7</c:v>
                </c:pt>
                <c:pt idx="32">
                  <c:v>20.3</c:v>
                </c:pt>
                <c:pt idx="33">
                  <c:v>17.100000000000001</c:v>
                </c:pt>
                <c:pt idx="34">
                  <c:v>12.6</c:v>
                </c:pt>
                <c:pt idx="35">
                  <c:v>21.9</c:v>
                </c:pt>
                <c:pt idx="36">
                  <c:v>18.8</c:v>
                </c:pt>
                <c:pt idx="37">
                  <c:v>19.399999999999999</c:v>
                </c:pt>
                <c:pt idx="38">
                  <c:v>20.7</c:v>
                </c:pt>
                <c:pt idx="39">
                  <c:v>19.8</c:v>
                </c:pt>
                <c:pt idx="40">
                  <c:v>21.9</c:v>
                </c:pt>
                <c:pt idx="41">
                  <c:v>20.9</c:v>
                </c:pt>
                <c:pt idx="42">
                  <c:v>19.899999999999999</c:v>
                </c:pt>
                <c:pt idx="43">
                  <c:v>22.3</c:v>
                </c:pt>
                <c:pt idx="44">
                  <c:v>22.8</c:v>
                </c:pt>
                <c:pt idx="45">
                  <c:v>23.6</c:v>
                </c:pt>
                <c:pt idx="46">
                  <c:v>28.9</c:v>
                </c:pt>
                <c:pt idx="47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7-4C9D-92AA-468095805EA3}"/>
            </c:ext>
          </c:extLst>
        </c:ser>
        <c:ser>
          <c:idx val="1"/>
          <c:order val="1"/>
          <c:spPr>
            <a:solidFill>
              <a:schemeClr val="bg1">
                <a:lumMod val="75000"/>
              </a:schemeClr>
            </a:solidFill>
            <a:ln w="3175">
              <a:noFill/>
            </a:ln>
          </c:spPr>
          <c:invertIfNegative val="0"/>
          <c:cat>
            <c:strRef>
              <c:f>'g10-1'!$A$35:$A$82</c:f>
              <c:strCache>
                <c:ptCount val="48"/>
                <c:pt idx="0">
                  <c:v>South Africa</c:v>
                </c:pt>
                <c:pt idx="1">
                  <c:v>India</c:v>
                </c:pt>
                <c:pt idx="2">
                  <c:v>Israel</c:v>
                </c:pt>
                <c:pt idx="3">
                  <c:v>Indonesia</c:v>
                </c:pt>
                <c:pt idx="4">
                  <c:v>Mexico</c:v>
                </c:pt>
                <c:pt idx="5">
                  <c:v>Argentina</c:v>
                </c:pt>
                <c:pt idx="6">
                  <c:v>Australia</c:v>
                </c:pt>
                <c:pt idx="7">
                  <c:v>Colombia</c:v>
                </c:pt>
                <c:pt idx="8">
                  <c:v>Türkiye</c:v>
                </c:pt>
                <c:pt idx="9">
                  <c:v>Costa Rica</c:v>
                </c:pt>
                <c:pt idx="10">
                  <c:v>Brazil</c:v>
                </c:pt>
                <c:pt idx="11">
                  <c:v>Iceland</c:v>
                </c:pt>
                <c:pt idx="12">
                  <c:v>United States</c:v>
                </c:pt>
                <c:pt idx="13">
                  <c:v>New Zealand</c:v>
                </c:pt>
                <c:pt idx="14">
                  <c:v>Canada</c:v>
                </c:pt>
                <c:pt idx="15">
                  <c:v>Sweden</c:v>
                </c:pt>
                <c:pt idx="16">
                  <c:v>Denmark</c:v>
                </c:pt>
                <c:pt idx="17">
                  <c:v>Ireland</c:v>
                </c:pt>
                <c:pt idx="18">
                  <c:v>Netherlands</c:v>
                </c:pt>
                <c:pt idx="19">
                  <c:v>Chile</c:v>
                </c:pt>
                <c:pt idx="20">
                  <c:v>United Kingdom</c:v>
                </c:pt>
                <c:pt idx="21">
                  <c:v>Belgium</c:v>
                </c:pt>
                <c:pt idx="22">
                  <c:v>Switzerland</c:v>
                </c:pt>
                <c:pt idx="23">
                  <c:v>Luxembourg</c:v>
                </c:pt>
                <c:pt idx="24">
                  <c:v>Norway</c:v>
                </c:pt>
                <c:pt idx="25">
                  <c:v>OECD38</c:v>
                </c:pt>
                <c:pt idx="26">
                  <c:v>France</c:v>
                </c:pt>
                <c:pt idx="27">
                  <c:v>Austria</c:v>
                </c:pt>
                <c:pt idx="28">
                  <c:v>Hungary</c:v>
                </c:pt>
                <c:pt idx="29">
                  <c:v>Germany</c:v>
                </c:pt>
                <c:pt idx="30">
                  <c:v>Czech Republic</c:v>
                </c:pt>
                <c:pt idx="31">
                  <c:v>Finland</c:v>
                </c:pt>
                <c:pt idx="32">
                  <c:v>Estonia</c:v>
                </c:pt>
                <c:pt idx="33">
                  <c:v>Slovak Republic</c:v>
                </c:pt>
                <c:pt idx="34">
                  <c:v>China</c:v>
                </c:pt>
                <c:pt idx="35">
                  <c:v>Croatia</c:v>
                </c:pt>
                <c:pt idx="36">
                  <c:v>Poland</c:v>
                </c:pt>
                <c:pt idx="37">
                  <c:v>Romania</c:v>
                </c:pt>
                <c:pt idx="38">
                  <c:v>Slovenia</c:v>
                </c:pt>
                <c:pt idx="39">
                  <c:v>Spain</c:v>
                </c:pt>
                <c:pt idx="40">
                  <c:v>Bulgaria</c:v>
                </c:pt>
                <c:pt idx="41">
                  <c:v>Latvia</c:v>
                </c:pt>
                <c:pt idx="42">
                  <c:v>Lithuania</c:v>
                </c:pt>
                <c:pt idx="43">
                  <c:v>Portugal</c:v>
                </c:pt>
                <c:pt idx="44">
                  <c:v>Greece</c:v>
                </c:pt>
                <c:pt idx="45">
                  <c:v>Italy</c:v>
                </c:pt>
                <c:pt idx="46">
                  <c:v>Japan</c:v>
                </c:pt>
                <c:pt idx="47">
                  <c:v>Korea</c:v>
                </c:pt>
              </c:strCache>
            </c:strRef>
          </c:cat>
          <c:val>
            <c:numRef>
              <c:f>'g10-1'!$D$35:$D$82</c:f>
              <c:numCache>
                <c:formatCode>0.0</c:formatCode>
                <c:ptCount val="48"/>
                <c:pt idx="0">
                  <c:v>5.3947056099999999</c:v>
                </c:pt>
                <c:pt idx="1">
                  <c:v>8.2822144800000004</c:v>
                </c:pt>
                <c:pt idx="2">
                  <c:v>2.79626983</c:v>
                </c:pt>
                <c:pt idx="3">
                  <c:v>8.3679609999999993</c:v>
                </c:pt>
                <c:pt idx="4">
                  <c:v>8.8958742299999987</c:v>
                </c:pt>
                <c:pt idx="5">
                  <c:v>5.5788502500000021</c:v>
                </c:pt>
                <c:pt idx="6">
                  <c:v>2.1844672500000009</c:v>
                </c:pt>
                <c:pt idx="7">
                  <c:v>10.34513514</c:v>
                </c:pt>
                <c:pt idx="8">
                  <c:v>10.563967590000001</c:v>
                </c:pt>
                <c:pt idx="9">
                  <c:v>11.51716875</c:v>
                </c:pt>
                <c:pt idx="10">
                  <c:v>11.665774559999999</c:v>
                </c:pt>
                <c:pt idx="11">
                  <c:v>7.3564486800000015</c:v>
                </c:pt>
                <c:pt idx="12">
                  <c:v>5.2287434799999986</c:v>
                </c:pt>
                <c:pt idx="13">
                  <c:v>7.2731067799999991</c:v>
                </c:pt>
                <c:pt idx="14">
                  <c:v>5.1187084300000016</c:v>
                </c:pt>
                <c:pt idx="15">
                  <c:v>3.7181184599999995</c:v>
                </c:pt>
                <c:pt idx="16">
                  <c:v>4.4884780699999993</c:v>
                </c:pt>
                <c:pt idx="17">
                  <c:v>10.086707990000001</c:v>
                </c:pt>
                <c:pt idx="18">
                  <c:v>5.1278743800000015</c:v>
                </c:pt>
                <c:pt idx="19">
                  <c:v>12.55419036</c:v>
                </c:pt>
                <c:pt idx="20">
                  <c:v>6.2655999799999975</c:v>
                </c:pt>
                <c:pt idx="21">
                  <c:v>6.1273680299999995</c:v>
                </c:pt>
                <c:pt idx="22">
                  <c:v>6.8383429600000021</c:v>
                </c:pt>
                <c:pt idx="23">
                  <c:v>11.17146232</c:v>
                </c:pt>
                <c:pt idx="24">
                  <c:v>8.3570939800000019</c:v>
                </c:pt>
                <c:pt idx="25">
                  <c:v>8.6513650315789441</c:v>
                </c:pt>
                <c:pt idx="26">
                  <c:v>5.9639365700000013</c:v>
                </c:pt>
                <c:pt idx="27">
                  <c:v>8.4568620699999997</c:v>
                </c:pt>
                <c:pt idx="28">
                  <c:v>7.39833097</c:v>
                </c:pt>
                <c:pt idx="29">
                  <c:v>6.0532738500000001</c:v>
                </c:pt>
                <c:pt idx="30">
                  <c:v>7.8392749700000017</c:v>
                </c:pt>
                <c:pt idx="31">
                  <c:v>5.6970407600000001</c:v>
                </c:pt>
                <c:pt idx="32">
                  <c:v>8.1053198500000008</c:v>
                </c:pt>
                <c:pt idx="33">
                  <c:v>12.484686059999998</c:v>
                </c:pt>
                <c:pt idx="34">
                  <c:v>17.490291229999997</c:v>
                </c:pt>
                <c:pt idx="35">
                  <c:v>8.3620626700000003</c:v>
                </c:pt>
                <c:pt idx="36">
                  <c:v>11.568154719999999</c:v>
                </c:pt>
                <c:pt idx="37">
                  <c:v>11.307743540000001</c:v>
                </c:pt>
                <c:pt idx="38">
                  <c:v>10.074118390000002</c:v>
                </c:pt>
                <c:pt idx="39">
                  <c:v>10.982241339999998</c:v>
                </c:pt>
                <c:pt idx="40">
                  <c:v>8.9190628300000014</c:v>
                </c:pt>
                <c:pt idx="41">
                  <c:v>10.442067910000002</c:v>
                </c:pt>
                <c:pt idx="42">
                  <c:v>11.675240580000001</c:v>
                </c:pt>
                <c:pt idx="43">
                  <c:v>11.41467913</c:v>
                </c:pt>
                <c:pt idx="44">
                  <c:v>10.99678055</c:v>
                </c:pt>
                <c:pt idx="45">
                  <c:v>11.275867009999999</c:v>
                </c:pt>
                <c:pt idx="46">
                  <c:v>8.7811711399999979</c:v>
                </c:pt>
                <c:pt idx="47">
                  <c:v>23.527698639999997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47-4C9D-92AA-468095805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484125272"/>
        <c:axId val="1"/>
      </c:barChart>
      <c:scatterChart>
        <c:scatterStyle val="lineMarker"/>
        <c:varyColors val="0"/>
        <c:ser>
          <c:idx val="2"/>
          <c:order val="2"/>
          <c:tx>
            <c:strRef>
              <c:f>'g10-1'!$B$34</c:f>
              <c:strCache>
                <c:ptCount val="1"/>
                <c:pt idx="0">
                  <c:v>2021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2-1647-4C9D-92AA-468095805EA3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03-1647-4C9D-92AA-468095805EA3}"/>
              </c:ext>
            </c:extLst>
          </c:dPt>
          <c:dPt>
            <c:idx val="25"/>
            <c:marker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647-4C9D-92AA-468095805EA3}"/>
              </c:ext>
            </c:extLst>
          </c:dPt>
          <c:dPt>
            <c:idx val="26"/>
            <c:bubble3D val="0"/>
            <c:extLst>
              <c:ext xmlns:c16="http://schemas.microsoft.com/office/drawing/2014/chart" uri="{C3380CC4-5D6E-409C-BE32-E72D297353CC}">
                <c16:uniqueId val="{00000005-1647-4C9D-92AA-468095805EA3}"/>
              </c:ext>
            </c:extLst>
          </c:dPt>
          <c:dPt>
            <c:idx val="27"/>
            <c:bubble3D val="0"/>
            <c:extLst>
              <c:ext xmlns:c16="http://schemas.microsoft.com/office/drawing/2014/chart" uri="{C3380CC4-5D6E-409C-BE32-E72D297353CC}">
                <c16:uniqueId val="{00000006-1647-4C9D-92AA-468095805EA3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07-1647-4C9D-92AA-468095805E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Arial Narrow" panose="020B0606020202030204" pitchFamily="34" charset="0"/>
                  </a:defRPr>
                </a:pPr>
                <a:endParaRPr lang="en-SI"/>
              </a:p>
            </c:txPr>
            <c:dLblPos val="l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'g10-1'!$B$35:$B$82</c:f>
              <c:numCache>
                <c:formatCode>0.0</c:formatCode>
                <c:ptCount val="48"/>
                <c:pt idx="0">
                  <c:v>6.2</c:v>
                </c:pt>
                <c:pt idx="1">
                  <c:v>6.7</c:v>
                </c:pt>
                <c:pt idx="2">
                  <c:v>12.2</c:v>
                </c:pt>
                <c:pt idx="3">
                  <c:v>7</c:v>
                </c:pt>
                <c:pt idx="4">
                  <c:v>7.9</c:v>
                </c:pt>
                <c:pt idx="5">
                  <c:v>11.7</c:v>
                </c:pt>
                <c:pt idx="6">
                  <c:v>16.899999999999999</c:v>
                </c:pt>
                <c:pt idx="7">
                  <c:v>8.8000000000000007</c:v>
                </c:pt>
                <c:pt idx="8">
                  <c:v>9.5</c:v>
                </c:pt>
                <c:pt idx="9">
                  <c:v>9.1999999999999993</c:v>
                </c:pt>
                <c:pt idx="10">
                  <c:v>10.199999999999999</c:v>
                </c:pt>
                <c:pt idx="11">
                  <c:v>14.6</c:v>
                </c:pt>
                <c:pt idx="12">
                  <c:v>16.8</c:v>
                </c:pt>
                <c:pt idx="13">
                  <c:v>16</c:v>
                </c:pt>
                <c:pt idx="14">
                  <c:v>18.5</c:v>
                </c:pt>
                <c:pt idx="15">
                  <c:v>20</c:v>
                </c:pt>
                <c:pt idx="16">
                  <c:v>20.100000000000001</c:v>
                </c:pt>
                <c:pt idx="17">
                  <c:v>14.7</c:v>
                </c:pt>
                <c:pt idx="18">
                  <c:v>19.7</c:v>
                </c:pt>
                <c:pt idx="19">
                  <c:v>12.5</c:v>
                </c:pt>
                <c:pt idx="20">
                  <c:v>18.8</c:v>
                </c:pt>
                <c:pt idx="21">
                  <c:v>19.2</c:v>
                </c:pt>
                <c:pt idx="22">
                  <c:v>18.7</c:v>
                </c:pt>
                <c:pt idx="23">
                  <c:v>14.5</c:v>
                </c:pt>
                <c:pt idx="24">
                  <c:v>17.899999999999999</c:v>
                </c:pt>
                <c:pt idx="25">
                  <c:v>18.01052631578947</c:v>
                </c:pt>
                <c:pt idx="26">
                  <c:v>21.4</c:v>
                </c:pt>
                <c:pt idx="27">
                  <c:v>19.2</c:v>
                </c:pt>
                <c:pt idx="28">
                  <c:v>20.399999999999999</c:v>
                </c:pt>
                <c:pt idx="29">
                  <c:v>22</c:v>
                </c:pt>
                <c:pt idx="30">
                  <c:v>20.5</c:v>
                </c:pt>
                <c:pt idx="31">
                  <c:v>22.7</c:v>
                </c:pt>
                <c:pt idx="32">
                  <c:v>20.3</c:v>
                </c:pt>
                <c:pt idx="33">
                  <c:v>17.100000000000001</c:v>
                </c:pt>
                <c:pt idx="34">
                  <c:v>12.6</c:v>
                </c:pt>
                <c:pt idx="35">
                  <c:v>21.9</c:v>
                </c:pt>
                <c:pt idx="36">
                  <c:v>18.8</c:v>
                </c:pt>
                <c:pt idx="37">
                  <c:v>19.399999999999999</c:v>
                </c:pt>
                <c:pt idx="38">
                  <c:v>20.7</c:v>
                </c:pt>
                <c:pt idx="39">
                  <c:v>19.8</c:v>
                </c:pt>
                <c:pt idx="40">
                  <c:v>21.9</c:v>
                </c:pt>
                <c:pt idx="41">
                  <c:v>20.9</c:v>
                </c:pt>
                <c:pt idx="42">
                  <c:v>19.899999999999999</c:v>
                </c:pt>
                <c:pt idx="43">
                  <c:v>22.3</c:v>
                </c:pt>
                <c:pt idx="44">
                  <c:v>22.8</c:v>
                </c:pt>
                <c:pt idx="45">
                  <c:v>23.6</c:v>
                </c:pt>
                <c:pt idx="46">
                  <c:v>28.9</c:v>
                </c:pt>
                <c:pt idx="47">
                  <c:v>16.600000000000001</c:v>
                </c:pt>
              </c:numCache>
            </c:numRef>
          </c:xVal>
          <c:yVal>
            <c:numRef>
              <c:f>'g10-1'!$K$35:$K$82</c:f>
              <c:numCache>
                <c:formatCode>0.0</c:formatCode>
                <c:ptCount val="48"/>
                <c:pt idx="0">
                  <c:v>4.9375</c:v>
                </c:pt>
                <c:pt idx="1">
                  <c:v>5.875</c:v>
                </c:pt>
                <c:pt idx="2">
                  <c:v>6.8125</c:v>
                </c:pt>
                <c:pt idx="3">
                  <c:v>7.75</c:v>
                </c:pt>
                <c:pt idx="4">
                  <c:v>8.6875</c:v>
                </c:pt>
                <c:pt idx="5">
                  <c:v>9.625</c:v>
                </c:pt>
                <c:pt idx="6">
                  <c:v>10.5625</c:v>
                </c:pt>
                <c:pt idx="7">
                  <c:v>11.5</c:v>
                </c:pt>
                <c:pt idx="8">
                  <c:v>12.4375</c:v>
                </c:pt>
                <c:pt idx="9">
                  <c:v>13.375</c:v>
                </c:pt>
                <c:pt idx="10">
                  <c:v>14.3125</c:v>
                </c:pt>
                <c:pt idx="11">
                  <c:v>15.25</c:v>
                </c:pt>
                <c:pt idx="12">
                  <c:v>16.1875</c:v>
                </c:pt>
                <c:pt idx="13">
                  <c:v>17.125</c:v>
                </c:pt>
                <c:pt idx="14">
                  <c:v>18.0625</c:v>
                </c:pt>
                <c:pt idx="15">
                  <c:v>19</c:v>
                </c:pt>
                <c:pt idx="16">
                  <c:v>19.9375</c:v>
                </c:pt>
                <c:pt idx="17">
                  <c:v>20.875</c:v>
                </c:pt>
                <c:pt idx="18">
                  <c:v>21.8125</c:v>
                </c:pt>
                <c:pt idx="19">
                  <c:v>22.75</c:v>
                </c:pt>
                <c:pt idx="20">
                  <c:v>23.6875</c:v>
                </c:pt>
                <c:pt idx="21">
                  <c:v>24.625</c:v>
                </c:pt>
                <c:pt idx="22">
                  <c:v>25.5625</c:v>
                </c:pt>
                <c:pt idx="23">
                  <c:v>26.5</c:v>
                </c:pt>
                <c:pt idx="24">
                  <c:v>27.4375</c:v>
                </c:pt>
                <c:pt idx="25">
                  <c:v>28.375</c:v>
                </c:pt>
                <c:pt idx="26">
                  <c:v>29.3125</c:v>
                </c:pt>
                <c:pt idx="27">
                  <c:v>30.25</c:v>
                </c:pt>
                <c:pt idx="28">
                  <c:v>31.1875</c:v>
                </c:pt>
                <c:pt idx="29">
                  <c:v>32.125</c:v>
                </c:pt>
                <c:pt idx="30">
                  <c:v>33.0625</c:v>
                </c:pt>
                <c:pt idx="31">
                  <c:v>34</c:v>
                </c:pt>
                <c:pt idx="32">
                  <c:v>34.9375</c:v>
                </c:pt>
                <c:pt idx="33">
                  <c:v>35.875</c:v>
                </c:pt>
                <c:pt idx="34">
                  <c:v>36.8125</c:v>
                </c:pt>
                <c:pt idx="35">
                  <c:v>37.75</c:v>
                </c:pt>
                <c:pt idx="36">
                  <c:v>38.6875</c:v>
                </c:pt>
                <c:pt idx="37">
                  <c:v>39.625</c:v>
                </c:pt>
                <c:pt idx="38">
                  <c:v>40.5625</c:v>
                </c:pt>
                <c:pt idx="39">
                  <c:v>41.5</c:v>
                </c:pt>
                <c:pt idx="40">
                  <c:v>42.4375</c:v>
                </c:pt>
                <c:pt idx="41">
                  <c:v>43.375</c:v>
                </c:pt>
                <c:pt idx="42">
                  <c:v>44.3125</c:v>
                </c:pt>
                <c:pt idx="43">
                  <c:v>45.25</c:v>
                </c:pt>
                <c:pt idx="44">
                  <c:v>46.1875</c:v>
                </c:pt>
                <c:pt idx="45">
                  <c:v>47.125</c:v>
                </c:pt>
                <c:pt idx="46">
                  <c:v>48.0625</c:v>
                </c:pt>
                <c:pt idx="47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647-4C9D-92AA-468095805EA3}"/>
            </c:ext>
          </c:extLst>
        </c:ser>
        <c:ser>
          <c:idx val="3"/>
          <c:order val="3"/>
          <c:tx>
            <c:strRef>
              <c:f>'g10-1'!$C$34</c:f>
              <c:strCache>
                <c:ptCount val="1"/>
                <c:pt idx="0">
                  <c:v>2050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FDAF18"/>
              </a:solidFill>
              <a:ln>
                <a:solidFill>
                  <a:srgbClr val="FDAF18"/>
                </a:solidFill>
                <a:prstDash val="solid"/>
              </a:ln>
            </c:spPr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9-1647-4C9D-92AA-468095805EA3}"/>
              </c:ext>
            </c:extLst>
          </c:dPt>
          <c:dPt>
            <c:idx val="25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647-4C9D-92AA-468095805EA3}"/>
              </c:ext>
            </c:extLst>
          </c:dPt>
          <c:dPt>
            <c:idx val="26"/>
            <c:bubble3D val="0"/>
            <c:extLst>
              <c:ext xmlns:c16="http://schemas.microsoft.com/office/drawing/2014/chart" uri="{C3380CC4-5D6E-409C-BE32-E72D297353CC}">
                <c16:uniqueId val="{0000000B-1647-4C9D-92AA-468095805EA3}"/>
              </c:ext>
            </c:extLst>
          </c:dPt>
          <c:dPt>
            <c:idx val="27"/>
            <c:bubble3D val="0"/>
            <c:extLst>
              <c:ext xmlns:c16="http://schemas.microsoft.com/office/drawing/2014/chart" uri="{C3380CC4-5D6E-409C-BE32-E72D297353CC}">
                <c16:uniqueId val="{0000000C-1647-4C9D-92AA-468095805EA3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0D-1647-4C9D-92AA-468095805EA3}"/>
              </c:ext>
            </c:extLst>
          </c:dPt>
          <c:xVal>
            <c:numRef>
              <c:f>'g10-1'!$C$35:$C$82</c:f>
              <c:numCache>
                <c:formatCode>_-* #,##0.0_-;\-* #,##0.0_-;_-* "-"??_-;_-@_-</c:formatCode>
                <c:ptCount val="48"/>
                <c:pt idx="0">
                  <c:v>11.59470561</c:v>
                </c:pt>
                <c:pt idx="1">
                  <c:v>14.98221448</c:v>
                </c:pt>
                <c:pt idx="2">
                  <c:v>14.996269829999999</c:v>
                </c:pt>
                <c:pt idx="3">
                  <c:v>15.367960999999999</c:v>
                </c:pt>
                <c:pt idx="4">
                  <c:v>16.795874229999999</c:v>
                </c:pt>
                <c:pt idx="5">
                  <c:v>17.278850250000001</c:v>
                </c:pt>
                <c:pt idx="6">
                  <c:v>19.084467249999999</c:v>
                </c:pt>
                <c:pt idx="7">
                  <c:v>19.145135140000001</c:v>
                </c:pt>
                <c:pt idx="8">
                  <c:v>20.063967590000001</c:v>
                </c:pt>
                <c:pt idx="9">
                  <c:v>20.717168749999999</c:v>
                </c:pt>
                <c:pt idx="10">
                  <c:v>21.865774559999998</c:v>
                </c:pt>
                <c:pt idx="11">
                  <c:v>21.956448680000001</c:v>
                </c:pt>
                <c:pt idx="12">
                  <c:v>22.028743479999999</c:v>
                </c:pt>
                <c:pt idx="13">
                  <c:v>23.273106779999999</c:v>
                </c:pt>
                <c:pt idx="14">
                  <c:v>23.618708430000002</c:v>
                </c:pt>
                <c:pt idx="15">
                  <c:v>23.718118459999999</c:v>
                </c:pt>
                <c:pt idx="16">
                  <c:v>24.588478070000001</c:v>
                </c:pt>
                <c:pt idx="17">
                  <c:v>24.78670799</c:v>
                </c:pt>
                <c:pt idx="18">
                  <c:v>24.827874380000001</c:v>
                </c:pt>
                <c:pt idx="19">
                  <c:v>25.05419036</c:v>
                </c:pt>
                <c:pt idx="20">
                  <c:v>25.065599979999998</c:v>
                </c:pt>
                <c:pt idx="21">
                  <c:v>25.327368029999999</c:v>
                </c:pt>
                <c:pt idx="22">
                  <c:v>25.538342960000001</c:v>
                </c:pt>
                <c:pt idx="23">
                  <c:v>25.67146232</c:v>
                </c:pt>
                <c:pt idx="24">
                  <c:v>26.25709398</c:v>
                </c:pt>
                <c:pt idx="25">
                  <c:v>26.661891347368414</c:v>
                </c:pt>
                <c:pt idx="26">
                  <c:v>27.36393657</c:v>
                </c:pt>
                <c:pt idx="27">
                  <c:v>27.656862069999999</c:v>
                </c:pt>
                <c:pt idx="28">
                  <c:v>27.798330969999999</c:v>
                </c:pt>
                <c:pt idx="29">
                  <c:v>28.05327385</c:v>
                </c:pt>
                <c:pt idx="30">
                  <c:v>28.339274970000002</c:v>
                </c:pt>
                <c:pt idx="31">
                  <c:v>28.397040759999999</c:v>
                </c:pt>
                <c:pt idx="32">
                  <c:v>28.405319850000001</c:v>
                </c:pt>
                <c:pt idx="33">
                  <c:v>29.584686059999999</c:v>
                </c:pt>
                <c:pt idx="34">
                  <c:v>30.090291229999998</c:v>
                </c:pt>
                <c:pt idx="35">
                  <c:v>30.262062669999999</c:v>
                </c:pt>
                <c:pt idx="36">
                  <c:v>30.36815472</c:v>
                </c:pt>
                <c:pt idx="37">
                  <c:v>30.707743539999999</c:v>
                </c:pt>
                <c:pt idx="38">
                  <c:v>30.774118390000002</c:v>
                </c:pt>
                <c:pt idx="39">
                  <c:v>30.782241339999999</c:v>
                </c:pt>
                <c:pt idx="40">
                  <c:v>30.81906283</c:v>
                </c:pt>
                <c:pt idx="41">
                  <c:v>31.342067910000001</c:v>
                </c:pt>
                <c:pt idx="42">
                  <c:v>31.575240579999999</c:v>
                </c:pt>
                <c:pt idx="43">
                  <c:v>33.71467913</c:v>
                </c:pt>
                <c:pt idx="44">
                  <c:v>33.796780550000001</c:v>
                </c:pt>
                <c:pt idx="45">
                  <c:v>34.87586701</c:v>
                </c:pt>
                <c:pt idx="46">
                  <c:v>37.681171139999996</c:v>
                </c:pt>
                <c:pt idx="47">
                  <c:v>40.127698639999998</c:v>
                </c:pt>
              </c:numCache>
            </c:numRef>
          </c:xVal>
          <c:yVal>
            <c:numRef>
              <c:f>'g10-1'!$K$35:$K$82</c:f>
              <c:numCache>
                <c:formatCode>0.0</c:formatCode>
                <c:ptCount val="48"/>
                <c:pt idx="0">
                  <c:v>4.9375</c:v>
                </c:pt>
                <c:pt idx="1">
                  <c:v>5.875</c:v>
                </c:pt>
                <c:pt idx="2">
                  <c:v>6.8125</c:v>
                </c:pt>
                <c:pt idx="3">
                  <c:v>7.75</c:v>
                </c:pt>
                <c:pt idx="4">
                  <c:v>8.6875</c:v>
                </c:pt>
                <c:pt idx="5">
                  <c:v>9.625</c:v>
                </c:pt>
                <c:pt idx="6">
                  <c:v>10.5625</c:v>
                </c:pt>
                <c:pt idx="7">
                  <c:v>11.5</c:v>
                </c:pt>
                <c:pt idx="8">
                  <c:v>12.4375</c:v>
                </c:pt>
                <c:pt idx="9">
                  <c:v>13.375</c:v>
                </c:pt>
                <c:pt idx="10">
                  <c:v>14.3125</c:v>
                </c:pt>
                <c:pt idx="11">
                  <c:v>15.25</c:v>
                </c:pt>
                <c:pt idx="12">
                  <c:v>16.1875</c:v>
                </c:pt>
                <c:pt idx="13">
                  <c:v>17.125</c:v>
                </c:pt>
                <c:pt idx="14">
                  <c:v>18.0625</c:v>
                </c:pt>
                <c:pt idx="15">
                  <c:v>19</c:v>
                </c:pt>
                <c:pt idx="16">
                  <c:v>19.9375</c:v>
                </c:pt>
                <c:pt idx="17">
                  <c:v>20.875</c:v>
                </c:pt>
                <c:pt idx="18">
                  <c:v>21.8125</c:v>
                </c:pt>
                <c:pt idx="19">
                  <c:v>22.75</c:v>
                </c:pt>
                <c:pt idx="20">
                  <c:v>23.6875</c:v>
                </c:pt>
                <c:pt idx="21">
                  <c:v>24.625</c:v>
                </c:pt>
                <c:pt idx="22">
                  <c:v>25.5625</c:v>
                </c:pt>
                <c:pt idx="23">
                  <c:v>26.5</c:v>
                </c:pt>
                <c:pt idx="24">
                  <c:v>27.4375</c:v>
                </c:pt>
                <c:pt idx="25">
                  <c:v>28.375</c:v>
                </c:pt>
                <c:pt idx="26">
                  <c:v>29.3125</c:v>
                </c:pt>
                <c:pt idx="27">
                  <c:v>30.25</c:v>
                </c:pt>
                <c:pt idx="28">
                  <c:v>31.1875</c:v>
                </c:pt>
                <c:pt idx="29">
                  <c:v>32.125</c:v>
                </c:pt>
                <c:pt idx="30">
                  <c:v>33.0625</c:v>
                </c:pt>
                <c:pt idx="31">
                  <c:v>34</c:v>
                </c:pt>
                <c:pt idx="32">
                  <c:v>34.9375</c:v>
                </c:pt>
                <c:pt idx="33">
                  <c:v>35.875</c:v>
                </c:pt>
                <c:pt idx="34">
                  <c:v>36.8125</c:v>
                </c:pt>
                <c:pt idx="35">
                  <c:v>37.75</c:v>
                </c:pt>
                <c:pt idx="36">
                  <c:v>38.6875</c:v>
                </c:pt>
                <c:pt idx="37">
                  <c:v>39.625</c:v>
                </c:pt>
                <c:pt idx="38">
                  <c:v>40.5625</c:v>
                </c:pt>
                <c:pt idx="39">
                  <c:v>41.5</c:v>
                </c:pt>
                <c:pt idx="40">
                  <c:v>42.4375</c:v>
                </c:pt>
                <c:pt idx="41">
                  <c:v>43.375</c:v>
                </c:pt>
                <c:pt idx="42">
                  <c:v>44.3125</c:v>
                </c:pt>
                <c:pt idx="43">
                  <c:v>45.25</c:v>
                </c:pt>
                <c:pt idx="44">
                  <c:v>46.1875</c:v>
                </c:pt>
                <c:pt idx="45">
                  <c:v>47.125</c:v>
                </c:pt>
                <c:pt idx="46">
                  <c:v>48.0625</c:v>
                </c:pt>
                <c:pt idx="47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647-4C9D-92AA-468095805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"/>
        <c:axId val="4"/>
      </c:scatterChart>
      <c:catAx>
        <c:axId val="48412527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@" sourceLinked="0"/>
        <c:majorTickMark val="out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sz="1100">
                <a:latin typeface="Arial Narrow" panose="020B0606020202030204" pitchFamily="34" charset="0"/>
                <a:cs typeface="Arial" panose="020B0604020202020204" pitchFamily="34" charset="0"/>
              </a:defRPr>
            </a:pPr>
            <a:endParaRPr lang="en-SI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ax val="50"/>
          <c:min val="0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750">
                    <a:latin typeface="Arial Narrow" panose="020B0606020202030204" pitchFamily="34" charset="0"/>
                  </a:defRPr>
                </a:pPr>
                <a:r>
                  <a:rPr lang="en-GB" sz="750">
                    <a:latin typeface="Arial Narrow" panose="020B0606020202030204" pitchFamily="34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95191208058236421"/>
              <c:y val="0.967612437867662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 Narrow" panose="020B0606020202030204" pitchFamily="34" charset="0"/>
              </a:defRPr>
            </a:pPr>
            <a:endParaRPr lang="en-SI"/>
          </a:p>
        </c:txPr>
        <c:crossAx val="484125272"/>
        <c:crosses val="autoZero"/>
        <c:crossBetween val="between"/>
      </c:valAx>
      <c:valAx>
        <c:axId val="3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4"/>
        <c:crosses val="autoZero"/>
        <c:crossBetween val="midCat"/>
      </c:valAx>
      <c:valAx>
        <c:axId val="4"/>
        <c:scaling>
          <c:orientation val="minMax"/>
          <c:max val="49.5"/>
          <c:min val="4.5"/>
        </c:scaling>
        <c:delete val="1"/>
        <c:axPos val="r"/>
        <c:numFmt formatCode="0.0" sourceLinked="1"/>
        <c:majorTickMark val="out"/>
        <c:minorTickMark val="none"/>
        <c:tickLblPos val="nextTo"/>
        <c:crossAx val="3"/>
        <c:crosses val="max"/>
        <c:crossBetween val="midCat"/>
      </c:valAx>
      <c:spPr>
        <a:solidFill>
          <a:schemeClr val="bg1">
            <a:lumMod val="95000"/>
          </a:schemeClr>
        </a:solidFill>
        <a:ln w="25400" cmpd="sng"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80599873580758"/>
          <c:y val="3.9217102324341585E-2"/>
          <c:w val="0.738297902676191"/>
          <c:h val="0.90467700257349537"/>
        </c:manualLayout>
      </c:layout>
      <c:barChart>
        <c:barDir val="bar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'g10-1'!$G$35:$G$82</c:f>
              <c:strCache>
                <c:ptCount val="48"/>
                <c:pt idx="0">
                  <c:v>South Africa</c:v>
                </c:pt>
                <c:pt idx="1">
                  <c:v>Indonesia</c:v>
                </c:pt>
                <c:pt idx="2">
                  <c:v>India</c:v>
                </c:pt>
                <c:pt idx="3">
                  <c:v>Mexico</c:v>
                </c:pt>
                <c:pt idx="4">
                  <c:v>Argentina</c:v>
                </c:pt>
                <c:pt idx="5">
                  <c:v>Israel</c:v>
                </c:pt>
                <c:pt idx="6">
                  <c:v>Türkiye</c:v>
                </c:pt>
                <c:pt idx="7">
                  <c:v>Colombia</c:v>
                </c:pt>
                <c:pt idx="8">
                  <c:v>Costa Rica</c:v>
                </c:pt>
                <c:pt idx="9">
                  <c:v>Brazil</c:v>
                </c:pt>
                <c:pt idx="10">
                  <c:v>Australia</c:v>
                </c:pt>
                <c:pt idx="11">
                  <c:v>Iceland</c:v>
                </c:pt>
                <c:pt idx="12">
                  <c:v>Ireland</c:v>
                </c:pt>
                <c:pt idx="13">
                  <c:v>United States</c:v>
                </c:pt>
                <c:pt idx="14">
                  <c:v>Hungary</c:v>
                </c:pt>
                <c:pt idx="15">
                  <c:v>Czech Republic</c:v>
                </c:pt>
                <c:pt idx="16">
                  <c:v>New Zealand</c:v>
                </c:pt>
                <c:pt idx="17">
                  <c:v>Luxembourg</c:v>
                </c:pt>
                <c:pt idx="18">
                  <c:v>Chile</c:v>
                </c:pt>
                <c:pt idx="19">
                  <c:v>Slovak Republic</c:v>
                </c:pt>
                <c:pt idx="20">
                  <c:v>Sweden</c:v>
                </c:pt>
                <c:pt idx="21">
                  <c:v>Canada</c:v>
                </c:pt>
                <c:pt idx="22">
                  <c:v>United Kingdom</c:v>
                </c:pt>
                <c:pt idx="23">
                  <c:v>Bulgaria</c:v>
                </c:pt>
                <c:pt idx="24">
                  <c:v>Poland</c:v>
                </c:pt>
                <c:pt idx="25">
                  <c:v>Denmark</c:v>
                </c:pt>
                <c:pt idx="26">
                  <c:v>OECD38</c:v>
                </c:pt>
                <c:pt idx="27">
                  <c:v>Estonia</c:v>
                </c:pt>
                <c:pt idx="28">
                  <c:v>Belgium</c:v>
                </c:pt>
                <c:pt idx="29">
                  <c:v>Romania</c:v>
                </c:pt>
                <c:pt idx="30">
                  <c:v>Netherlands</c:v>
                </c:pt>
                <c:pt idx="31">
                  <c:v>China</c:v>
                </c:pt>
                <c:pt idx="32">
                  <c:v>Norway</c:v>
                </c:pt>
                <c:pt idx="33">
                  <c:v>Switzerland</c:v>
                </c:pt>
                <c:pt idx="34">
                  <c:v>Croatia</c:v>
                </c:pt>
                <c:pt idx="35">
                  <c:v>France</c:v>
                </c:pt>
                <c:pt idx="36">
                  <c:v>Austria</c:v>
                </c:pt>
                <c:pt idx="37">
                  <c:v>Spain</c:v>
                </c:pt>
                <c:pt idx="38">
                  <c:v>Slovenia</c:v>
                </c:pt>
                <c:pt idx="39">
                  <c:v>Latvia</c:v>
                </c:pt>
                <c:pt idx="40">
                  <c:v>Finland</c:v>
                </c:pt>
                <c:pt idx="41">
                  <c:v>Germany</c:v>
                </c:pt>
                <c:pt idx="42">
                  <c:v>Lithuania</c:v>
                </c:pt>
                <c:pt idx="43">
                  <c:v>Portugal</c:v>
                </c:pt>
                <c:pt idx="44">
                  <c:v>Greece</c:v>
                </c:pt>
                <c:pt idx="45">
                  <c:v>Italy</c:v>
                </c:pt>
                <c:pt idx="46">
                  <c:v>Japan</c:v>
                </c:pt>
                <c:pt idx="47">
                  <c:v>Korea</c:v>
                </c:pt>
              </c:strCache>
            </c:strRef>
          </c:cat>
          <c:val>
            <c:numRef>
              <c:f>'g10-1'!$H$35:$H$82</c:f>
              <c:numCache>
                <c:formatCode>0.0</c:formatCode>
                <c:ptCount val="48"/>
                <c:pt idx="0">
                  <c:v>1</c:v>
                </c:pt>
                <c:pt idx="1">
                  <c:v>0.9</c:v>
                </c:pt>
                <c:pt idx="2">
                  <c:v>1.1000000000000001</c:v>
                </c:pt>
                <c:pt idx="3">
                  <c:v>1.6</c:v>
                </c:pt>
                <c:pt idx="4">
                  <c:v>2.8</c:v>
                </c:pt>
                <c:pt idx="5">
                  <c:v>3</c:v>
                </c:pt>
                <c:pt idx="6">
                  <c:v>1.8</c:v>
                </c:pt>
                <c:pt idx="7">
                  <c:v>1.6</c:v>
                </c:pt>
                <c:pt idx="8">
                  <c:v>1.9</c:v>
                </c:pt>
                <c:pt idx="9">
                  <c:v>2.2000000000000002</c:v>
                </c:pt>
                <c:pt idx="10">
                  <c:v>4.2</c:v>
                </c:pt>
                <c:pt idx="11">
                  <c:v>3.4</c:v>
                </c:pt>
                <c:pt idx="12">
                  <c:v>3.5</c:v>
                </c:pt>
                <c:pt idx="13">
                  <c:v>3.7</c:v>
                </c:pt>
                <c:pt idx="14">
                  <c:v>4.5999999999999996</c:v>
                </c:pt>
                <c:pt idx="15">
                  <c:v>4.3</c:v>
                </c:pt>
                <c:pt idx="16">
                  <c:v>3.8</c:v>
                </c:pt>
                <c:pt idx="17">
                  <c:v>3.9</c:v>
                </c:pt>
                <c:pt idx="18">
                  <c:v>2.9</c:v>
                </c:pt>
                <c:pt idx="19">
                  <c:v>3.5</c:v>
                </c:pt>
                <c:pt idx="20">
                  <c:v>5.2</c:v>
                </c:pt>
                <c:pt idx="21">
                  <c:v>4.5</c:v>
                </c:pt>
                <c:pt idx="22">
                  <c:v>5.0999999999999996</c:v>
                </c:pt>
                <c:pt idx="23">
                  <c:v>4.9000000000000004</c:v>
                </c:pt>
                <c:pt idx="24">
                  <c:v>4.4000000000000004</c:v>
                </c:pt>
                <c:pt idx="25">
                  <c:v>4.8</c:v>
                </c:pt>
                <c:pt idx="26">
                  <c:v>4.757894736842105</c:v>
                </c:pt>
                <c:pt idx="27">
                  <c:v>5.9</c:v>
                </c:pt>
                <c:pt idx="28">
                  <c:v>5.6</c:v>
                </c:pt>
                <c:pt idx="29">
                  <c:v>4.8</c:v>
                </c:pt>
                <c:pt idx="30">
                  <c:v>4.8</c:v>
                </c:pt>
                <c:pt idx="31">
                  <c:v>2.2999999999999998</c:v>
                </c:pt>
                <c:pt idx="32">
                  <c:v>4.4000000000000004</c:v>
                </c:pt>
                <c:pt idx="33">
                  <c:v>5.3</c:v>
                </c:pt>
                <c:pt idx="34">
                  <c:v>5.7</c:v>
                </c:pt>
                <c:pt idx="35">
                  <c:v>6.3</c:v>
                </c:pt>
                <c:pt idx="36">
                  <c:v>5.6</c:v>
                </c:pt>
                <c:pt idx="37">
                  <c:v>6.1</c:v>
                </c:pt>
                <c:pt idx="38">
                  <c:v>5.5</c:v>
                </c:pt>
                <c:pt idx="39">
                  <c:v>6</c:v>
                </c:pt>
                <c:pt idx="40">
                  <c:v>5.7</c:v>
                </c:pt>
                <c:pt idx="41">
                  <c:v>7.1</c:v>
                </c:pt>
                <c:pt idx="42">
                  <c:v>5.9</c:v>
                </c:pt>
                <c:pt idx="43">
                  <c:v>6.6</c:v>
                </c:pt>
                <c:pt idx="44">
                  <c:v>7.3</c:v>
                </c:pt>
                <c:pt idx="45">
                  <c:v>7.6</c:v>
                </c:pt>
                <c:pt idx="46">
                  <c:v>9.5</c:v>
                </c:pt>
                <c:pt idx="47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9-44EA-9436-42D629D18975}"/>
            </c:ext>
          </c:extLst>
        </c:ser>
        <c:ser>
          <c:idx val="1"/>
          <c:order val="1"/>
          <c:spPr>
            <a:solidFill>
              <a:schemeClr val="bg1">
                <a:lumMod val="75000"/>
              </a:schemeClr>
            </a:solidFill>
            <a:ln w="31750" cmpd="sng"/>
          </c:spPr>
          <c:invertIfNegative val="0"/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D09-44EA-9436-42D629D18975}"/>
              </c:ext>
            </c:extLst>
          </c:dPt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D09-44EA-9436-42D629D18975}"/>
              </c:ext>
            </c:extLst>
          </c:dPt>
          <c:dPt>
            <c:idx val="2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D09-44EA-9436-42D629D18975}"/>
              </c:ext>
            </c:extLst>
          </c:dPt>
          <c:cat>
            <c:strRef>
              <c:f>'g10-1'!$G$35:$G$82</c:f>
              <c:strCache>
                <c:ptCount val="48"/>
                <c:pt idx="0">
                  <c:v>South Africa</c:v>
                </c:pt>
                <c:pt idx="1">
                  <c:v>Indonesia</c:v>
                </c:pt>
                <c:pt idx="2">
                  <c:v>India</c:v>
                </c:pt>
                <c:pt idx="3">
                  <c:v>Mexico</c:v>
                </c:pt>
                <c:pt idx="4">
                  <c:v>Argentina</c:v>
                </c:pt>
                <c:pt idx="5">
                  <c:v>Israel</c:v>
                </c:pt>
                <c:pt idx="6">
                  <c:v>Türkiye</c:v>
                </c:pt>
                <c:pt idx="7">
                  <c:v>Colombia</c:v>
                </c:pt>
                <c:pt idx="8">
                  <c:v>Costa Rica</c:v>
                </c:pt>
                <c:pt idx="9">
                  <c:v>Brazil</c:v>
                </c:pt>
                <c:pt idx="10">
                  <c:v>Australia</c:v>
                </c:pt>
                <c:pt idx="11">
                  <c:v>Iceland</c:v>
                </c:pt>
                <c:pt idx="12">
                  <c:v>Ireland</c:v>
                </c:pt>
                <c:pt idx="13">
                  <c:v>United States</c:v>
                </c:pt>
                <c:pt idx="14">
                  <c:v>Hungary</c:v>
                </c:pt>
                <c:pt idx="15">
                  <c:v>Czech Republic</c:v>
                </c:pt>
                <c:pt idx="16">
                  <c:v>New Zealand</c:v>
                </c:pt>
                <c:pt idx="17">
                  <c:v>Luxembourg</c:v>
                </c:pt>
                <c:pt idx="18">
                  <c:v>Chile</c:v>
                </c:pt>
                <c:pt idx="19">
                  <c:v>Slovak Republic</c:v>
                </c:pt>
                <c:pt idx="20">
                  <c:v>Sweden</c:v>
                </c:pt>
                <c:pt idx="21">
                  <c:v>Canada</c:v>
                </c:pt>
                <c:pt idx="22">
                  <c:v>United Kingdom</c:v>
                </c:pt>
                <c:pt idx="23">
                  <c:v>Bulgaria</c:v>
                </c:pt>
                <c:pt idx="24">
                  <c:v>Poland</c:v>
                </c:pt>
                <c:pt idx="25">
                  <c:v>Denmark</c:v>
                </c:pt>
                <c:pt idx="26">
                  <c:v>OECD38</c:v>
                </c:pt>
                <c:pt idx="27">
                  <c:v>Estonia</c:v>
                </c:pt>
                <c:pt idx="28">
                  <c:v>Belgium</c:v>
                </c:pt>
                <c:pt idx="29">
                  <c:v>Romania</c:v>
                </c:pt>
                <c:pt idx="30">
                  <c:v>Netherlands</c:v>
                </c:pt>
                <c:pt idx="31">
                  <c:v>China</c:v>
                </c:pt>
                <c:pt idx="32">
                  <c:v>Norway</c:v>
                </c:pt>
                <c:pt idx="33">
                  <c:v>Switzerland</c:v>
                </c:pt>
                <c:pt idx="34">
                  <c:v>Croatia</c:v>
                </c:pt>
                <c:pt idx="35">
                  <c:v>France</c:v>
                </c:pt>
                <c:pt idx="36">
                  <c:v>Austria</c:v>
                </c:pt>
                <c:pt idx="37">
                  <c:v>Spain</c:v>
                </c:pt>
                <c:pt idx="38">
                  <c:v>Slovenia</c:v>
                </c:pt>
                <c:pt idx="39">
                  <c:v>Latvia</c:v>
                </c:pt>
                <c:pt idx="40">
                  <c:v>Finland</c:v>
                </c:pt>
                <c:pt idx="41">
                  <c:v>Germany</c:v>
                </c:pt>
                <c:pt idx="42">
                  <c:v>Lithuania</c:v>
                </c:pt>
                <c:pt idx="43">
                  <c:v>Portugal</c:v>
                </c:pt>
                <c:pt idx="44">
                  <c:v>Greece</c:v>
                </c:pt>
                <c:pt idx="45">
                  <c:v>Italy</c:v>
                </c:pt>
                <c:pt idx="46">
                  <c:v>Japan</c:v>
                </c:pt>
                <c:pt idx="47">
                  <c:v>Korea</c:v>
                </c:pt>
              </c:strCache>
            </c:strRef>
          </c:cat>
          <c:val>
            <c:numRef>
              <c:f>'g10-1'!$J$35:$J$82</c:f>
              <c:numCache>
                <c:formatCode>0.0</c:formatCode>
                <c:ptCount val="48"/>
                <c:pt idx="0">
                  <c:v>1.4277392894274281</c:v>
                </c:pt>
                <c:pt idx="1">
                  <c:v>2.0133428786720153</c:v>
                </c:pt>
                <c:pt idx="2">
                  <c:v>2.2434643172334265</c:v>
                </c:pt>
                <c:pt idx="3">
                  <c:v>2.885963304102972</c:v>
                </c:pt>
                <c:pt idx="4">
                  <c:v>1.8281756827788147</c:v>
                </c:pt>
                <c:pt idx="5">
                  <c:v>1.9654415740257747</c:v>
                </c:pt>
                <c:pt idx="6">
                  <c:v>3.3821348707519832</c:v>
                </c:pt>
                <c:pt idx="7">
                  <c:v>4.0190850914517924</c:v>
                </c:pt>
                <c:pt idx="8">
                  <c:v>4.3723303085030256</c:v>
                </c:pt>
                <c:pt idx="9">
                  <c:v>4.3101990837925612</c:v>
                </c:pt>
                <c:pt idx="10">
                  <c:v>2.3461964371105584</c:v>
                </c:pt>
                <c:pt idx="11">
                  <c:v>3.9953338180667921</c:v>
                </c:pt>
                <c:pt idx="12">
                  <c:v>4.602775338301031</c:v>
                </c:pt>
                <c:pt idx="13">
                  <c:v>4.4966876455067686</c:v>
                </c:pt>
                <c:pt idx="14">
                  <c:v>3.9653083426149252</c:v>
                </c:pt>
                <c:pt idx="15">
                  <c:v>4.3978859202138034</c:v>
                </c:pt>
                <c:pt idx="16">
                  <c:v>4.9323070902093784</c:v>
                </c:pt>
                <c:pt idx="17">
                  <c:v>5.0703183983856075</c:v>
                </c:pt>
                <c:pt idx="18">
                  <c:v>6.0918334248200967</c:v>
                </c:pt>
                <c:pt idx="19">
                  <c:v>5.4925069739906238</c:v>
                </c:pt>
                <c:pt idx="20">
                  <c:v>3.8195200330497903</c:v>
                </c:pt>
                <c:pt idx="21">
                  <c:v>4.7012904565309395</c:v>
                </c:pt>
                <c:pt idx="22">
                  <c:v>4.2818828016172503</c:v>
                </c:pt>
                <c:pt idx="23">
                  <c:v>4.819256899481795</c:v>
                </c:pt>
                <c:pt idx="24">
                  <c:v>5.3639706021751348</c:v>
                </c:pt>
                <c:pt idx="25">
                  <c:v>4.9918606921202651</c:v>
                </c:pt>
                <c:pt idx="26">
                  <c:v>5.0536649388212185</c:v>
                </c:pt>
                <c:pt idx="27">
                  <c:v>4.1203064779896259</c:v>
                </c:pt>
                <c:pt idx="28">
                  <c:v>4.6205673535073064</c:v>
                </c:pt>
                <c:pt idx="29">
                  <c:v>5.427247578294593</c:v>
                </c:pt>
                <c:pt idx="30">
                  <c:v>5.4759313185908605</c:v>
                </c:pt>
                <c:pt idx="31">
                  <c:v>8.0086511795260584</c:v>
                </c:pt>
                <c:pt idx="32">
                  <c:v>6.0026055947685411</c:v>
                </c:pt>
                <c:pt idx="33">
                  <c:v>5.2865550455356916</c:v>
                </c:pt>
                <c:pt idx="34">
                  <c:v>5.0005793487154131</c:v>
                </c:pt>
                <c:pt idx="35">
                  <c:v>4.801677135878843</c:v>
                </c:pt>
                <c:pt idx="36">
                  <c:v>5.5883055453455377</c:v>
                </c:pt>
                <c:pt idx="37">
                  <c:v>5.1151233661402813</c:v>
                </c:pt>
                <c:pt idx="38">
                  <c:v>5.7209885639486124</c:v>
                </c:pt>
                <c:pt idx="39">
                  <c:v>5.5039742010008776</c:v>
                </c:pt>
                <c:pt idx="40">
                  <c:v>6.0024872039355239</c:v>
                </c:pt>
                <c:pt idx="41">
                  <c:v>4.7985071219516016</c:v>
                </c:pt>
                <c:pt idx="42">
                  <c:v>6.4108778200946634</c:v>
                </c:pt>
                <c:pt idx="43">
                  <c:v>6.1797690882910494</c:v>
                </c:pt>
                <c:pt idx="44">
                  <c:v>5.7883485385744686</c:v>
                </c:pt>
                <c:pt idx="45">
                  <c:v>6.6045617565891543</c:v>
                </c:pt>
                <c:pt idx="46">
                  <c:v>6.2646461441235903</c:v>
                </c:pt>
                <c:pt idx="47">
                  <c:v>12.579402275391475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09-44EA-9436-42D629D18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478305824"/>
        <c:axId val="1"/>
      </c:barChart>
      <c:scatterChart>
        <c:scatterStyle val="lineMarker"/>
        <c:varyColors val="0"/>
        <c:ser>
          <c:idx val="2"/>
          <c:order val="2"/>
          <c:tx>
            <c:strRef>
              <c:f>'g10-1'!$H$34</c:f>
              <c:strCache>
                <c:ptCount val="1"/>
                <c:pt idx="0">
                  <c:v>2021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5-AD09-44EA-9436-42D629D18975}"/>
              </c:ext>
            </c:extLst>
          </c:dPt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006-AD09-44EA-9436-42D629D18975}"/>
              </c:ext>
            </c:extLst>
          </c:dPt>
          <c:dPt>
            <c:idx val="26"/>
            <c:marker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AD09-44EA-9436-42D629D18975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08-AD09-44EA-9436-42D629D18975}"/>
              </c:ext>
            </c:extLst>
          </c:dPt>
          <c:dPt>
            <c:idx val="29"/>
            <c:bubble3D val="0"/>
            <c:extLst>
              <c:ext xmlns:c16="http://schemas.microsoft.com/office/drawing/2014/chart" uri="{C3380CC4-5D6E-409C-BE32-E72D297353CC}">
                <c16:uniqueId val="{00000009-AD09-44EA-9436-42D629D18975}"/>
              </c:ext>
            </c:extLst>
          </c:dPt>
          <c:dLbls>
            <c:dLbl>
              <c:idx val="0"/>
              <c:layout>
                <c:manualLayout>
                  <c:x val="-2.2809749505360015E-2"/>
                  <c:y val="0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09-44EA-9436-42D629D18975}"/>
                </c:ext>
              </c:extLst>
            </c:dLbl>
            <c:dLbl>
              <c:idx val="1"/>
              <c:layout>
                <c:manualLayout>
                  <c:x val="-1.8699884729619476E-2"/>
                  <c:y val="0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D09-44EA-9436-42D629D18975}"/>
                </c:ext>
              </c:extLst>
            </c:dLbl>
            <c:dLbl>
              <c:idx val="2"/>
              <c:layout>
                <c:manualLayout>
                  <c:x val="-1.0480155178138405E-2"/>
                  <c:y val="-2.6039087746189834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09-44EA-9436-42D629D18975}"/>
                </c:ext>
              </c:extLst>
            </c:dLbl>
            <c:dLbl>
              <c:idx val="3"/>
              <c:layout>
                <c:manualLayout>
                  <c:x val="-8.6644493071859674E-2"/>
                  <c:y val="0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D09-44EA-9436-42D629D18975}"/>
                </c:ext>
              </c:extLst>
            </c:dLbl>
            <c:dLbl>
              <c:idx val="4"/>
              <c:layout>
                <c:manualLayout>
                  <c:x val="-8.0347856365727485E-2"/>
                  <c:y val="-9.5475552127637303E-17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D09-44EA-9436-42D629D18975}"/>
                </c:ext>
              </c:extLst>
            </c:dLbl>
            <c:dLbl>
              <c:idx val="6"/>
              <c:layout>
                <c:manualLayout>
                  <c:x val="-9.4582222120915146E-2"/>
                  <c:y val="0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D09-44EA-9436-42D629D18975}"/>
                </c:ext>
              </c:extLst>
            </c:dLbl>
            <c:dLbl>
              <c:idx val="7"/>
              <c:layout>
                <c:manualLayout>
                  <c:x val="-1.220629838394943E-2"/>
                  <c:y val="-2.6039087746190792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D09-44EA-9436-42D629D18975}"/>
                </c:ext>
              </c:extLst>
            </c:dLbl>
            <c:dLbl>
              <c:idx val="8"/>
              <c:layout>
                <c:manualLayout>
                  <c:x val="-9.4403593898760116E-2"/>
                  <c:y val="-1.9095110425527461E-16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D09-44EA-9436-42D629D18975}"/>
                </c:ext>
              </c:extLst>
            </c:dLbl>
            <c:dLbl>
              <c:idx val="9"/>
              <c:layout>
                <c:manualLayout>
                  <c:x val="-9.4403593898760116E-2"/>
                  <c:y val="0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D09-44EA-9436-42D629D18975}"/>
                </c:ext>
              </c:extLst>
            </c:dLbl>
            <c:dLbl>
              <c:idx val="12"/>
              <c:layout>
                <c:manualLayout>
                  <c:x val="-9.8513458674500648E-2"/>
                  <c:y val="0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D09-44EA-9436-42D629D18975}"/>
                </c:ext>
              </c:extLst>
            </c:dLbl>
            <c:dLbl>
              <c:idx val="37"/>
              <c:layout>
                <c:manualLayout>
                  <c:x val="-0.10262332345024122"/>
                  <c:y val="0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D09-44EA-9436-42D629D18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50">
                    <a:latin typeface="Arial Narrow" panose="020B0606020202030204" pitchFamily="34" charset="0"/>
                  </a:defRPr>
                </a:pPr>
                <a:endParaRPr lang="en-SI"/>
              </a:p>
            </c:txPr>
            <c:dLblPos val="l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'g10-1'!$H$35:$H$82</c:f>
              <c:numCache>
                <c:formatCode>0.0</c:formatCode>
                <c:ptCount val="48"/>
                <c:pt idx="0">
                  <c:v>1</c:v>
                </c:pt>
                <c:pt idx="1">
                  <c:v>0.9</c:v>
                </c:pt>
                <c:pt idx="2">
                  <c:v>1.1000000000000001</c:v>
                </c:pt>
                <c:pt idx="3">
                  <c:v>1.6</c:v>
                </c:pt>
                <c:pt idx="4">
                  <c:v>2.8</c:v>
                </c:pt>
                <c:pt idx="5">
                  <c:v>3</c:v>
                </c:pt>
                <c:pt idx="6">
                  <c:v>1.8</c:v>
                </c:pt>
                <c:pt idx="7">
                  <c:v>1.6</c:v>
                </c:pt>
                <c:pt idx="8">
                  <c:v>1.9</c:v>
                </c:pt>
                <c:pt idx="9">
                  <c:v>2.2000000000000002</c:v>
                </c:pt>
                <c:pt idx="10">
                  <c:v>4.2</c:v>
                </c:pt>
                <c:pt idx="11">
                  <c:v>3.4</c:v>
                </c:pt>
                <c:pt idx="12">
                  <c:v>3.5</c:v>
                </c:pt>
                <c:pt idx="13">
                  <c:v>3.7</c:v>
                </c:pt>
                <c:pt idx="14">
                  <c:v>4.5999999999999996</c:v>
                </c:pt>
                <c:pt idx="15">
                  <c:v>4.3</c:v>
                </c:pt>
                <c:pt idx="16">
                  <c:v>3.8</c:v>
                </c:pt>
                <c:pt idx="17">
                  <c:v>3.9</c:v>
                </c:pt>
                <c:pt idx="18">
                  <c:v>2.9</c:v>
                </c:pt>
                <c:pt idx="19">
                  <c:v>3.5</c:v>
                </c:pt>
                <c:pt idx="20">
                  <c:v>5.2</c:v>
                </c:pt>
                <c:pt idx="21">
                  <c:v>4.5</c:v>
                </c:pt>
                <c:pt idx="22">
                  <c:v>5.0999999999999996</c:v>
                </c:pt>
                <c:pt idx="23">
                  <c:v>4.9000000000000004</c:v>
                </c:pt>
                <c:pt idx="24">
                  <c:v>4.4000000000000004</c:v>
                </c:pt>
                <c:pt idx="25">
                  <c:v>4.8</c:v>
                </c:pt>
                <c:pt idx="26">
                  <c:v>4.757894736842105</c:v>
                </c:pt>
                <c:pt idx="27">
                  <c:v>5.9</c:v>
                </c:pt>
                <c:pt idx="28">
                  <c:v>5.6</c:v>
                </c:pt>
                <c:pt idx="29">
                  <c:v>4.8</c:v>
                </c:pt>
                <c:pt idx="30">
                  <c:v>4.8</c:v>
                </c:pt>
                <c:pt idx="31">
                  <c:v>2.2999999999999998</c:v>
                </c:pt>
                <c:pt idx="32">
                  <c:v>4.4000000000000004</c:v>
                </c:pt>
                <c:pt idx="33">
                  <c:v>5.3</c:v>
                </c:pt>
                <c:pt idx="34">
                  <c:v>5.7</c:v>
                </c:pt>
                <c:pt idx="35">
                  <c:v>6.3</c:v>
                </c:pt>
                <c:pt idx="36">
                  <c:v>5.6</c:v>
                </c:pt>
                <c:pt idx="37">
                  <c:v>6.1</c:v>
                </c:pt>
                <c:pt idx="38">
                  <c:v>5.5</c:v>
                </c:pt>
                <c:pt idx="39">
                  <c:v>6</c:v>
                </c:pt>
                <c:pt idx="40">
                  <c:v>5.7</c:v>
                </c:pt>
                <c:pt idx="41">
                  <c:v>7.1</c:v>
                </c:pt>
                <c:pt idx="42">
                  <c:v>5.9</c:v>
                </c:pt>
                <c:pt idx="43">
                  <c:v>6.6</c:v>
                </c:pt>
                <c:pt idx="44">
                  <c:v>7.3</c:v>
                </c:pt>
                <c:pt idx="45">
                  <c:v>7.6</c:v>
                </c:pt>
                <c:pt idx="46">
                  <c:v>9.5</c:v>
                </c:pt>
                <c:pt idx="47">
                  <c:v>3.9</c:v>
                </c:pt>
              </c:numCache>
            </c:numRef>
          </c:xVal>
          <c:yVal>
            <c:numRef>
              <c:f>'g10-1'!$K$35:$K$82</c:f>
              <c:numCache>
                <c:formatCode>0.0</c:formatCode>
                <c:ptCount val="48"/>
                <c:pt idx="0">
                  <c:v>4.9375</c:v>
                </c:pt>
                <c:pt idx="1">
                  <c:v>5.875</c:v>
                </c:pt>
                <c:pt idx="2">
                  <c:v>6.8125</c:v>
                </c:pt>
                <c:pt idx="3">
                  <c:v>7.75</c:v>
                </c:pt>
                <c:pt idx="4">
                  <c:v>8.6875</c:v>
                </c:pt>
                <c:pt idx="5">
                  <c:v>9.625</c:v>
                </c:pt>
                <c:pt idx="6">
                  <c:v>10.5625</c:v>
                </c:pt>
                <c:pt idx="7">
                  <c:v>11.5</c:v>
                </c:pt>
                <c:pt idx="8">
                  <c:v>12.4375</c:v>
                </c:pt>
                <c:pt idx="9">
                  <c:v>13.375</c:v>
                </c:pt>
                <c:pt idx="10">
                  <c:v>14.3125</c:v>
                </c:pt>
                <c:pt idx="11">
                  <c:v>15.25</c:v>
                </c:pt>
                <c:pt idx="12">
                  <c:v>16.1875</c:v>
                </c:pt>
                <c:pt idx="13">
                  <c:v>17.125</c:v>
                </c:pt>
                <c:pt idx="14">
                  <c:v>18.0625</c:v>
                </c:pt>
                <c:pt idx="15">
                  <c:v>19</c:v>
                </c:pt>
                <c:pt idx="16">
                  <c:v>19.9375</c:v>
                </c:pt>
                <c:pt idx="17">
                  <c:v>20.875</c:v>
                </c:pt>
                <c:pt idx="18">
                  <c:v>21.8125</c:v>
                </c:pt>
                <c:pt idx="19">
                  <c:v>22.75</c:v>
                </c:pt>
                <c:pt idx="20">
                  <c:v>23.6875</c:v>
                </c:pt>
                <c:pt idx="21">
                  <c:v>24.625</c:v>
                </c:pt>
                <c:pt idx="22">
                  <c:v>25.5625</c:v>
                </c:pt>
                <c:pt idx="23">
                  <c:v>26.5</c:v>
                </c:pt>
                <c:pt idx="24">
                  <c:v>27.4375</c:v>
                </c:pt>
                <c:pt idx="25">
                  <c:v>28.375</c:v>
                </c:pt>
                <c:pt idx="26">
                  <c:v>29.3125</c:v>
                </c:pt>
                <c:pt idx="27">
                  <c:v>30.25</c:v>
                </c:pt>
                <c:pt idx="28">
                  <c:v>31.1875</c:v>
                </c:pt>
                <c:pt idx="29">
                  <c:v>32.125</c:v>
                </c:pt>
                <c:pt idx="30">
                  <c:v>33.0625</c:v>
                </c:pt>
                <c:pt idx="31">
                  <c:v>34</c:v>
                </c:pt>
                <c:pt idx="32">
                  <c:v>34.9375</c:v>
                </c:pt>
                <c:pt idx="33">
                  <c:v>35.875</c:v>
                </c:pt>
                <c:pt idx="34">
                  <c:v>36.8125</c:v>
                </c:pt>
                <c:pt idx="35">
                  <c:v>37.75</c:v>
                </c:pt>
                <c:pt idx="36">
                  <c:v>38.6875</c:v>
                </c:pt>
                <c:pt idx="37">
                  <c:v>39.625</c:v>
                </c:pt>
                <c:pt idx="38">
                  <c:v>40.5625</c:v>
                </c:pt>
                <c:pt idx="39">
                  <c:v>41.5</c:v>
                </c:pt>
                <c:pt idx="40">
                  <c:v>42.4375</c:v>
                </c:pt>
                <c:pt idx="41">
                  <c:v>43.375</c:v>
                </c:pt>
                <c:pt idx="42">
                  <c:v>44.3125</c:v>
                </c:pt>
                <c:pt idx="43">
                  <c:v>45.25</c:v>
                </c:pt>
                <c:pt idx="44">
                  <c:v>46.1875</c:v>
                </c:pt>
                <c:pt idx="45">
                  <c:v>47.125</c:v>
                </c:pt>
                <c:pt idx="46">
                  <c:v>48.0625</c:v>
                </c:pt>
                <c:pt idx="47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AD09-44EA-9436-42D629D18975}"/>
            </c:ext>
          </c:extLst>
        </c:ser>
        <c:ser>
          <c:idx val="3"/>
          <c:order val="3"/>
          <c:tx>
            <c:strRef>
              <c:f>'g10-1'!$I$34</c:f>
              <c:strCache>
                <c:ptCount val="1"/>
                <c:pt idx="0">
                  <c:v>2050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FDAF18"/>
              </a:solidFill>
              <a:ln>
                <a:solidFill>
                  <a:srgbClr val="FDAF18"/>
                </a:solidFill>
                <a:prstDash val="solid"/>
              </a:ln>
            </c:spPr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16-AD09-44EA-9436-42D629D18975}"/>
              </c:ext>
            </c:extLst>
          </c:dPt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017-AD09-44EA-9436-42D629D18975}"/>
              </c:ext>
            </c:extLst>
          </c:dPt>
          <c:dPt>
            <c:idx val="26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AD09-44EA-9436-42D629D18975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19-AD09-44EA-9436-42D629D18975}"/>
              </c:ext>
            </c:extLst>
          </c:dPt>
          <c:dPt>
            <c:idx val="29"/>
            <c:bubble3D val="0"/>
            <c:extLst>
              <c:ext xmlns:c16="http://schemas.microsoft.com/office/drawing/2014/chart" uri="{C3380CC4-5D6E-409C-BE32-E72D297353CC}">
                <c16:uniqueId val="{0000001A-AD09-44EA-9436-42D629D18975}"/>
              </c:ext>
            </c:extLst>
          </c:dPt>
          <c:xVal>
            <c:numRef>
              <c:f>'g10-1'!$I$35:$I$82</c:f>
              <c:numCache>
                <c:formatCode>0.0</c:formatCode>
                <c:ptCount val="48"/>
                <c:pt idx="0">
                  <c:v>2.4277392894274281</c:v>
                </c:pt>
                <c:pt idx="1">
                  <c:v>2.9133428786720152</c:v>
                </c:pt>
                <c:pt idx="2">
                  <c:v>3.3434643172334266</c:v>
                </c:pt>
                <c:pt idx="3">
                  <c:v>4.4859633041029721</c:v>
                </c:pt>
                <c:pt idx="4">
                  <c:v>4.6281756827788145</c:v>
                </c:pt>
                <c:pt idx="5">
                  <c:v>4.9654415740257747</c:v>
                </c:pt>
                <c:pt idx="6">
                  <c:v>5.182134870751983</c:v>
                </c:pt>
                <c:pt idx="7">
                  <c:v>5.619085091451792</c:v>
                </c:pt>
                <c:pt idx="8">
                  <c:v>6.2723303085030251</c:v>
                </c:pt>
                <c:pt idx="9">
                  <c:v>6.5101990837925614</c:v>
                </c:pt>
                <c:pt idx="10">
                  <c:v>6.5461964371105585</c:v>
                </c:pt>
                <c:pt idx="11">
                  <c:v>7.395333818066792</c:v>
                </c:pt>
                <c:pt idx="12">
                  <c:v>8.102775338301031</c:v>
                </c:pt>
                <c:pt idx="13">
                  <c:v>8.1966876455067688</c:v>
                </c:pt>
                <c:pt idx="14">
                  <c:v>8.5653083426149248</c:v>
                </c:pt>
                <c:pt idx="15">
                  <c:v>8.6978859202138032</c:v>
                </c:pt>
                <c:pt idx="16">
                  <c:v>8.7323070902093782</c:v>
                </c:pt>
                <c:pt idx="17">
                  <c:v>8.9703183983856078</c:v>
                </c:pt>
                <c:pt idx="18">
                  <c:v>8.9918334248200971</c:v>
                </c:pt>
                <c:pt idx="19">
                  <c:v>8.9925069739906238</c:v>
                </c:pt>
                <c:pt idx="20">
                  <c:v>9.0195200330497904</c:v>
                </c:pt>
                <c:pt idx="21">
                  <c:v>9.2012904565309395</c:v>
                </c:pt>
                <c:pt idx="22">
                  <c:v>9.38188280161725</c:v>
                </c:pt>
                <c:pt idx="23">
                  <c:v>9.7192568994817954</c:v>
                </c:pt>
                <c:pt idx="24">
                  <c:v>9.7639706021751351</c:v>
                </c:pt>
                <c:pt idx="25">
                  <c:v>9.7918606921202649</c:v>
                </c:pt>
                <c:pt idx="26">
                  <c:v>9.8115596756633234</c:v>
                </c:pt>
                <c:pt idx="27">
                  <c:v>10.020306477989626</c:v>
                </c:pt>
                <c:pt idx="28">
                  <c:v>10.220567353507306</c:v>
                </c:pt>
                <c:pt idx="29">
                  <c:v>10.227247578294593</c:v>
                </c:pt>
                <c:pt idx="30">
                  <c:v>10.27593131859086</c:v>
                </c:pt>
                <c:pt idx="31">
                  <c:v>10.308651179526059</c:v>
                </c:pt>
                <c:pt idx="32">
                  <c:v>10.402605594768541</c:v>
                </c:pt>
                <c:pt idx="33">
                  <c:v>10.586555045535691</c:v>
                </c:pt>
                <c:pt idx="34">
                  <c:v>10.700579348715413</c:v>
                </c:pt>
                <c:pt idx="35">
                  <c:v>11.101677135878843</c:v>
                </c:pt>
                <c:pt idx="36">
                  <c:v>11.188305545345537</c:v>
                </c:pt>
                <c:pt idx="37">
                  <c:v>11.215123366140281</c:v>
                </c:pt>
                <c:pt idx="38">
                  <c:v>11.220988563948612</c:v>
                </c:pt>
                <c:pt idx="39">
                  <c:v>11.503974201000878</c:v>
                </c:pt>
                <c:pt idx="40">
                  <c:v>11.702487203935524</c:v>
                </c:pt>
                <c:pt idx="41">
                  <c:v>11.898507121951601</c:v>
                </c:pt>
                <c:pt idx="42">
                  <c:v>12.310877820094664</c:v>
                </c:pt>
                <c:pt idx="43">
                  <c:v>12.779769088291049</c:v>
                </c:pt>
                <c:pt idx="44">
                  <c:v>13.088348538574468</c:v>
                </c:pt>
                <c:pt idx="45">
                  <c:v>14.204561756589154</c:v>
                </c:pt>
                <c:pt idx="46">
                  <c:v>15.76464614412359</c:v>
                </c:pt>
                <c:pt idx="47">
                  <c:v>16.479402275391475</c:v>
                </c:pt>
              </c:numCache>
            </c:numRef>
          </c:xVal>
          <c:yVal>
            <c:numRef>
              <c:f>'g10-1'!$K$35:$K$82</c:f>
              <c:numCache>
                <c:formatCode>0.0</c:formatCode>
                <c:ptCount val="48"/>
                <c:pt idx="0">
                  <c:v>4.9375</c:v>
                </c:pt>
                <c:pt idx="1">
                  <c:v>5.875</c:v>
                </c:pt>
                <c:pt idx="2">
                  <c:v>6.8125</c:v>
                </c:pt>
                <c:pt idx="3">
                  <c:v>7.75</c:v>
                </c:pt>
                <c:pt idx="4">
                  <c:v>8.6875</c:v>
                </c:pt>
                <c:pt idx="5">
                  <c:v>9.625</c:v>
                </c:pt>
                <c:pt idx="6">
                  <c:v>10.5625</c:v>
                </c:pt>
                <c:pt idx="7">
                  <c:v>11.5</c:v>
                </c:pt>
                <c:pt idx="8">
                  <c:v>12.4375</c:v>
                </c:pt>
                <c:pt idx="9">
                  <c:v>13.375</c:v>
                </c:pt>
                <c:pt idx="10">
                  <c:v>14.3125</c:v>
                </c:pt>
                <c:pt idx="11">
                  <c:v>15.25</c:v>
                </c:pt>
                <c:pt idx="12">
                  <c:v>16.1875</c:v>
                </c:pt>
                <c:pt idx="13">
                  <c:v>17.125</c:v>
                </c:pt>
                <c:pt idx="14">
                  <c:v>18.0625</c:v>
                </c:pt>
                <c:pt idx="15">
                  <c:v>19</c:v>
                </c:pt>
                <c:pt idx="16">
                  <c:v>19.9375</c:v>
                </c:pt>
                <c:pt idx="17">
                  <c:v>20.875</c:v>
                </c:pt>
                <c:pt idx="18">
                  <c:v>21.8125</c:v>
                </c:pt>
                <c:pt idx="19">
                  <c:v>22.75</c:v>
                </c:pt>
                <c:pt idx="20">
                  <c:v>23.6875</c:v>
                </c:pt>
                <c:pt idx="21">
                  <c:v>24.625</c:v>
                </c:pt>
                <c:pt idx="22">
                  <c:v>25.5625</c:v>
                </c:pt>
                <c:pt idx="23">
                  <c:v>26.5</c:v>
                </c:pt>
                <c:pt idx="24">
                  <c:v>27.4375</c:v>
                </c:pt>
                <c:pt idx="25">
                  <c:v>28.375</c:v>
                </c:pt>
                <c:pt idx="26">
                  <c:v>29.3125</c:v>
                </c:pt>
                <c:pt idx="27">
                  <c:v>30.25</c:v>
                </c:pt>
                <c:pt idx="28">
                  <c:v>31.1875</c:v>
                </c:pt>
                <c:pt idx="29">
                  <c:v>32.125</c:v>
                </c:pt>
                <c:pt idx="30">
                  <c:v>33.0625</c:v>
                </c:pt>
                <c:pt idx="31">
                  <c:v>34</c:v>
                </c:pt>
                <c:pt idx="32">
                  <c:v>34.9375</c:v>
                </c:pt>
                <c:pt idx="33">
                  <c:v>35.875</c:v>
                </c:pt>
                <c:pt idx="34">
                  <c:v>36.8125</c:v>
                </c:pt>
                <c:pt idx="35">
                  <c:v>37.75</c:v>
                </c:pt>
                <c:pt idx="36">
                  <c:v>38.6875</c:v>
                </c:pt>
                <c:pt idx="37">
                  <c:v>39.625</c:v>
                </c:pt>
                <c:pt idx="38">
                  <c:v>40.5625</c:v>
                </c:pt>
                <c:pt idx="39">
                  <c:v>41.5</c:v>
                </c:pt>
                <c:pt idx="40">
                  <c:v>42.4375</c:v>
                </c:pt>
                <c:pt idx="41">
                  <c:v>43.375</c:v>
                </c:pt>
                <c:pt idx="42">
                  <c:v>44.3125</c:v>
                </c:pt>
                <c:pt idx="43">
                  <c:v>45.25</c:v>
                </c:pt>
                <c:pt idx="44">
                  <c:v>46.1875</c:v>
                </c:pt>
                <c:pt idx="45">
                  <c:v>47.125</c:v>
                </c:pt>
                <c:pt idx="46">
                  <c:v>48.0625</c:v>
                </c:pt>
                <c:pt idx="47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AD09-44EA-9436-42D629D18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"/>
        <c:axId val="4"/>
      </c:scatterChart>
      <c:catAx>
        <c:axId val="47830582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@" sourceLinked="0"/>
        <c:majorTickMark val="out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sz="1100">
                <a:latin typeface="Arial Narrow" panose="020B0606020202030204" pitchFamily="34" charset="0"/>
                <a:cs typeface="Arial" panose="020B0604020202020204" pitchFamily="34" charset="0"/>
              </a:defRPr>
            </a:pPr>
            <a:endParaRPr lang="en-SI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ax val="21"/>
          <c:min val="0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750">
                    <a:latin typeface="Arial Narrow" panose="020B0606020202030204" pitchFamily="34" charset="0"/>
                  </a:defRPr>
                </a:pPr>
                <a:r>
                  <a:rPr lang="en-GB" sz="750">
                    <a:latin typeface="Arial Narrow" panose="020B0606020202030204" pitchFamily="34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93673609855805984"/>
              <c:y val="0.9676123667264058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 Narrow" panose="020B0606020202030204" pitchFamily="34" charset="0"/>
              </a:defRPr>
            </a:pPr>
            <a:endParaRPr lang="en-SI"/>
          </a:p>
        </c:txPr>
        <c:crossAx val="478305824"/>
        <c:crosses val="autoZero"/>
        <c:crossBetween val="between"/>
      </c:valAx>
      <c:valAx>
        <c:axId val="3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4"/>
        <c:crosses val="autoZero"/>
        <c:crossBetween val="midCat"/>
      </c:valAx>
      <c:valAx>
        <c:axId val="4"/>
        <c:scaling>
          <c:orientation val="minMax"/>
          <c:max val="49.5"/>
          <c:min val="4.5"/>
        </c:scaling>
        <c:delete val="0"/>
        <c:axPos val="r"/>
        <c:numFmt formatCode="0.0" sourceLinked="1"/>
        <c:majorTickMark val="none"/>
        <c:minorTickMark val="none"/>
        <c:tickLblPos val="none"/>
        <c:spPr>
          <a:noFill/>
          <a:ln>
            <a:noFill/>
          </a:ln>
        </c:spPr>
        <c:crossAx val="3"/>
        <c:crosses val="max"/>
        <c:crossBetween val="midCat"/>
      </c:valAx>
      <c:spPr>
        <a:solidFill>
          <a:schemeClr val="bg1">
            <a:lumMod val="95000"/>
          </a:schemeClr>
        </a:solidFill>
        <a:ln w="25400" cmpd="sng"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2076038653031854E-2"/>
          <c:y val="0.16025668152835595"/>
          <c:w val="0.9412827925880759"/>
          <c:h val="0.6248637037037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'g-10.8'!$B$22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DAF18"/>
            </a:solidFill>
            <a:ln w="25400">
              <a:noFill/>
            </a:ln>
          </c:spPr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C199-4920-8600-B7065DD68EE5}"/>
              </c:ext>
            </c:extLst>
          </c:dPt>
          <c:cat>
            <c:strRef>
              <c:f>'g-10.8'!$A$23:$A$71</c:f>
              <c:strCache>
                <c:ptCount val="49"/>
                <c:pt idx="0">
                  <c:v>India</c:v>
                </c:pt>
                <c:pt idx="1">
                  <c:v>Indonesia</c:v>
                </c:pt>
                <c:pt idx="2">
                  <c:v>South Africa</c:v>
                </c:pt>
                <c:pt idx="3">
                  <c:v>Mexico</c:v>
                </c:pt>
                <c:pt idx="4">
                  <c:v>Peru</c:v>
                </c:pt>
                <c:pt idx="5">
                  <c:v>Costa Rica</c:v>
                </c:pt>
                <c:pt idx="6">
                  <c:v>Colombia</c:v>
                </c:pt>
                <c:pt idx="7">
                  <c:v>Brazil</c:v>
                </c:pt>
                <c:pt idx="8">
                  <c:v>China</c:v>
                </c:pt>
                <c:pt idx="9">
                  <c:v>Türkiye</c:v>
                </c:pt>
                <c:pt idx="10">
                  <c:v>Chile</c:v>
                </c:pt>
                <c:pt idx="11">
                  <c:v>Israel</c:v>
                </c:pt>
                <c:pt idx="12">
                  <c:v>Argentina</c:v>
                </c:pt>
                <c:pt idx="13">
                  <c:v>Korea</c:v>
                </c:pt>
                <c:pt idx="14">
                  <c:v>Ireland</c:v>
                </c:pt>
                <c:pt idx="15">
                  <c:v>Luxembourg</c:v>
                </c:pt>
                <c:pt idx="16">
                  <c:v>Iceland</c:v>
                </c:pt>
                <c:pt idx="17">
                  <c:v>Slovakia</c:v>
                </c:pt>
                <c:pt idx="18">
                  <c:v>New Zealand</c:v>
                </c:pt>
                <c:pt idx="19">
                  <c:v>Australia</c:v>
                </c:pt>
                <c:pt idx="20">
                  <c:v>United Kingdom</c:v>
                </c:pt>
                <c:pt idx="21">
                  <c:v>Denmark</c:v>
                </c:pt>
                <c:pt idx="22">
                  <c:v>OECD38</c:v>
                </c:pt>
                <c:pt idx="23">
                  <c:v>Canada</c:v>
                </c:pt>
                <c:pt idx="24">
                  <c:v>Poland</c:v>
                </c:pt>
                <c:pt idx="25">
                  <c:v>Romania</c:v>
                </c:pt>
                <c:pt idx="26">
                  <c:v>Norway</c:v>
                </c:pt>
                <c:pt idx="27">
                  <c:v>Netherlands</c:v>
                </c:pt>
                <c:pt idx="28">
                  <c:v>United States</c:v>
                </c:pt>
                <c:pt idx="29">
                  <c:v>France</c:v>
                </c:pt>
                <c:pt idx="30">
                  <c:v>Czech Republic</c:v>
                </c:pt>
                <c:pt idx="31">
                  <c:v>Austria</c:v>
                </c:pt>
                <c:pt idx="32">
                  <c:v>Finland</c:v>
                </c:pt>
                <c:pt idx="33">
                  <c:v>Sweden</c:v>
                </c:pt>
                <c:pt idx="34">
                  <c:v>Bulgaria</c:v>
                </c:pt>
                <c:pt idx="35">
                  <c:v>Lithuania</c:v>
                </c:pt>
                <c:pt idx="36">
                  <c:v>Belgium</c:v>
                </c:pt>
                <c:pt idx="37">
                  <c:v>Switzerland</c:v>
                </c:pt>
                <c:pt idx="38">
                  <c:v>Croatia</c:v>
                </c:pt>
                <c:pt idx="39">
                  <c:v>Hungary</c:v>
                </c:pt>
                <c:pt idx="40">
                  <c:v>Portugal</c:v>
                </c:pt>
                <c:pt idx="41">
                  <c:v>Latvia</c:v>
                </c:pt>
                <c:pt idx="42">
                  <c:v>Greece</c:v>
                </c:pt>
                <c:pt idx="43">
                  <c:v>Spain</c:v>
                </c:pt>
                <c:pt idx="44">
                  <c:v>Estonia</c:v>
                </c:pt>
                <c:pt idx="45">
                  <c:v>Slovenia</c:v>
                </c:pt>
                <c:pt idx="46">
                  <c:v>Germany</c:v>
                </c:pt>
                <c:pt idx="47">
                  <c:v>Italy</c:v>
                </c:pt>
                <c:pt idx="48">
                  <c:v>Japan</c:v>
                </c:pt>
              </c:strCache>
            </c:strRef>
          </c:cat>
          <c:val>
            <c:numRef>
              <c:f>'g-10.8'!$B$23:$B$71</c:f>
              <c:numCache>
                <c:formatCode>0.0</c:formatCode>
                <c:ptCount val="49"/>
                <c:pt idx="0">
                  <c:v>1.9975850087043643</c:v>
                </c:pt>
                <c:pt idx="1">
                  <c:v>2.6584720766994208</c:v>
                </c:pt>
                <c:pt idx="2">
                  <c:v>3.2172382969352484</c:v>
                </c:pt>
                <c:pt idx="3">
                  <c:v>3.4195660044102589</c:v>
                </c:pt>
                <c:pt idx="4">
                  <c:v>4.3056281152655744</c:v>
                </c:pt>
                <c:pt idx="5">
                  <c:v>4.9353507116373505</c:v>
                </c:pt>
                <c:pt idx="6">
                  <c:v>4.9364405765773034</c:v>
                </c:pt>
                <c:pt idx="7">
                  <c:v>6.2097958404489324</c:v>
                </c:pt>
                <c:pt idx="8">
                  <c:v>6.3755409953300015</c:v>
                </c:pt>
                <c:pt idx="9">
                  <c:v>6.4464727980527643</c:v>
                </c:pt>
                <c:pt idx="10">
                  <c:v>6.842014210338065</c:v>
                </c:pt>
                <c:pt idx="11">
                  <c:v>7.5500475653046291</c:v>
                </c:pt>
                <c:pt idx="12">
                  <c:v>7.9215864067097232</c:v>
                </c:pt>
                <c:pt idx="13">
                  <c:v>8.2384254088972835</c:v>
                </c:pt>
                <c:pt idx="14">
                  <c:v>8.3051624178433183</c:v>
                </c:pt>
                <c:pt idx="15">
                  <c:v>9.5414268606804509</c:v>
                </c:pt>
                <c:pt idx="16">
                  <c:v>10.017269485287237</c:v>
                </c:pt>
                <c:pt idx="17">
                  <c:v>10.584386430687656</c:v>
                </c:pt>
                <c:pt idx="18">
                  <c:v>11.111293748960449</c:v>
                </c:pt>
                <c:pt idx="19">
                  <c:v>11.441351420088449</c:v>
                </c:pt>
                <c:pt idx="20">
                  <c:v>11.603052187070045</c:v>
                </c:pt>
                <c:pt idx="21">
                  <c:v>11.816965867097844</c:v>
                </c:pt>
                <c:pt idx="22">
                  <c:v>12.035380739551698</c:v>
                </c:pt>
                <c:pt idx="23">
                  <c:v>12.093541455258606</c:v>
                </c:pt>
                <c:pt idx="24">
                  <c:v>12.250651596914029</c:v>
                </c:pt>
                <c:pt idx="25">
                  <c:v>12.345390457455917</c:v>
                </c:pt>
                <c:pt idx="26">
                  <c:v>12.782918659474952</c:v>
                </c:pt>
                <c:pt idx="27">
                  <c:v>13.040787675987785</c:v>
                </c:pt>
                <c:pt idx="28">
                  <c:v>13.253678689636219</c:v>
                </c:pt>
                <c:pt idx="29">
                  <c:v>13.373493941172157</c:v>
                </c:pt>
                <c:pt idx="30">
                  <c:v>13.494261264430794</c:v>
                </c:pt>
                <c:pt idx="31">
                  <c:v>13.710537770839608</c:v>
                </c:pt>
                <c:pt idx="32">
                  <c:v>13.762123836351542</c:v>
                </c:pt>
                <c:pt idx="33">
                  <c:v>13.821489259896653</c:v>
                </c:pt>
                <c:pt idx="34">
                  <c:v>13.905061820871289</c:v>
                </c:pt>
                <c:pt idx="35">
                  <c:v>13.990091794693997</c:v>
                </c:pt>
                <c:pt idx="36">
                  <c:v>13.994077599964623</c:v>
                </c:pt>
                <c:pt idx="37">
                  <c:v>14.064948094370296</c:v>
                </c:pt>
                <c:pt idx="38">
                  <c:v>14.112383348442702</c:v>
                </c:pt>
                <c:pt idx="39">
                  <c:v>14.150071605378203</c:v>
                </c:pt>
                <c:pt idx="40">
                  <c:v>14.175402329908009</c:v>
                </c:pt>
                <c:pt idx="41">
                  <c:v>14.209987090494856</c:v>
                </c:pt>
                <c:pt idx="42">
                  <c:v>14.221431722293046</c:v>
                </c:pt>
                <c:pt idx="43">
                  <c:v>14.265666552501315</c:v>
                </c:pt>
                <c:pt idx="44">
                  <c:v>14.392872494985784</c:v>
                </c:pt>
                <c:pt idx="45">
                  <c:v>15.31169308181601</c:v>
                </c:pt>
                <c:pt idx="46">
                  <c:v>16.692607272471797</c:v>
                </c:pt>
                <c:pt idx="47">
                  <c:v>18.319653241082744</c:v>
                </c:pt>
                <c:pt idx="48">
                  <c:v>21.183255380108466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99-4920-8600-B7065DD68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6638543"/>
        <c:axId val="1"/>
      </c:barChart>
      <c:lineChart>
        <c:grouping val="standard"/>
        <c:varyColors val="0"/>
        <c:ser>
          <c:idx val="1"/>
          <c:order val="1"/>
          <c:tx>
            <c:strRef>
              <c:f>'g-10.8'!$C$22</c:f>
              <c:strCache>
                <c:ptCount val="1"/>
                <c:pt idx="0">
                  <c:v>2021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'g-10.8'!$A$23:$A$71</c:f>
              <c:strCache>
                <c:ptCount val="49"/>
                <c:pt idx="0">
                  <c:v>India</c:v>
                </c:pt>
                <c:pt idx="1">
                  <c:v>Indonesia</c:v>
                </c:pt>
                <c:pt idx="2">
                  <c:v>South Africa</c:v>
                </c:pt>
                <c:pt idx="3">
                  <c:v>Mexico</c:v>
                </c:pt>
                <c:pt idx="4">
                  <c:v>Peru</c:v>
                </c:pt>
                <c:pt idx="5">
                  <c:v>Costa Rica</c:v>
                </c:pt>
                <c:pt idx="6">
                  <c:v>Colombia</c:v>
                </c:pt>
                <c:pt idx="7">
                  <c:v>Brazil</c:v>
                </c:pt>
                <c:pt idx="8">
                  <c:v>China</c:v>
                </c:pt>
                <c:pt idx="9">
                  <c:v>Türkiye</c:v>
                </c:pt>
                <c:pt idx="10">
                  <c:v>Chile</c:v>
                </c:pt>
                <c:pt idx="11">
                  <c:v>Israel</c:v>
                </c:pt>
                <c:pt idx="12">
                  <c:v>Argentina</c:v>
                </c:pt>
                <c:pt idx="13">
                  <c:v>Korea</c:v>
                </c:pt>
                <c:pt idx="14">
                  <c:v>Ireland</c:v>
                </c:pt>
                <c:pt idx="15">
                  <c:v>Luxembourg</c:v>
                </c:pt>
                <c:pt idx="16">
                  <c:v>Iceland</c:v>
                </c:pt>
                <c:pt idx="17">
                  <c:v>Slovakia</c:v>
                </c:pt>
                <c:pt idx="18">
                  <c:v>New Zealand</c:v>
                </c:pt>
                <c:pt idx="19">
                  <c:v>Australia</c:v>
                </c:pt>
                <c:pt idx="20">
                  <c:v>United Kingdom</c:v>
                </c:pt>
                <c:pt idx="21">
                  <c:v>Denmark</c:v>
                </c:pt>
                <c:pt idx="22">
                  <c:v>OECD38</c:v>
                </c:pt>
                <c:pt idx="23">
                  <c:v>Canada</c:v>
                </c:pt>
                <c:pt idx="24">
                  <c:v>Poland</c:v>
                </c:pt>
                <c:pt idx="25">
                  <c:v>Romania</c:v>
                </c:pt>
                <c:pt idx="26">
                  <c:v>Norway</c:v>
                </c:pt>
                <c:pt idx="27">
                  <c:v>Netherlands</c:v>
                </c:pt>
                <c:pt idx="28">
                  <c:v>United States</c:v>
                </c:pt>
                <c:pt idx="29">
                  <c:v>France</c:v>
                </c:pt>
                <c:pt idx="30">
                  <c:v>Czech Republic</c:v>
                </c:pt>
                <c:pt idx="31">
                  <c:v>Austria</c:v>
                </c:pt>
                <c:pt idx="32">
                  <c:v>Finland</c:v>
                </c:pt>
                <c:pt idx="33">
                  <c:v>Sweden</c:v>
                </c:pt>
                <c:pt idx="34">
                  <c:v>Bulgaria</c:v>
                </c:pt>
                <c:pt idx="35">
                  <c:v>Lithuania</c:v>
                </c:pt>
                <c:pt idx="36">
                  <c:v>Belgium</c:v>
                </c:pt>
                <c:pt idx="37">
                  <c:v>Switzerland</c:v>
                </c:pt>
                <c:pt idx="38">
                  <c:v>Croatia</c:v>
                </c:pt>
                <c:pt idx="39">
                  <c:v>Hungary</c:v>
                </c:pt>
                <c:pt idx="40">
                  <c:v>Portugal</c:v>
                </c:pt>
                <c:pt idx="41">
                  <c:v>Latvia</c:v>
                </c:pt>
                <c:pt idx="42">
                  <c:v>Greece</c:v>
                </c:pt>
                <c:pt idx="43">
                  <c:v>Spain</c:v>
                </c:pt>
                <c:pt idx="44">
                  <c:v>Estonia</c:v>
                </c:pt>
                <c:pt idx="45">
                  <c:v>Slovenia</c:v>
                </c:pt>
                <c:pt idx="46">
                  <c:v>Germany</c:v>
                </c:pt>
                <c:pt idx="47">
                  <c:v>Italy</c:v>
                </c:pt>
                <c:pt idx="48">
                  <c:v>Japan</c:v>
                </c:pt>
              </c:strCache>
            </c:strRef>
          </c:cat>
          <c:val>
            <c:numRef>
              <c:f>'g-10.8'!$C$23:$C$71</c:f>
              <c:numCache>
                <c:formatCode>0.0</c:formatCode>
                <c:ptCount val="49"/>
                <c:pt idx="0">
                  <c:v>2.8055260552776922</c:v>
                </c:pt>
                <c:pt idx="1">
                  <c:v>3.4752409695996982</c:v>
                </c:pt>
                <c:pt idx="2">
                  <c:v>4.0232853047559907</c:v>
                </c:pt>
                <c:pt idx="3">
                  <c:v>4.5447890603087657</c:v>
                </c:pt>
                <c:pt idx="4">
                  <c:v>5.5416508400147055</c:v>
                </c:pt>
                <c:pt idx="5">
                  <c:v>6.7093846068002208</c:v>
                </c:pt>
                <c:pt idx="6">
                  <c:v>7.2174931620922731</c:v>
                </c:pt>
                <c:pt idx="7">
                  <c:v>8.3559390747835707</c:v>
                </c:pt>
                <c:pt idx="8">
                  <c:v>9.9724674163463654</c:v>
                </c:pt>
                <c:pt idx="9">
                  <c:v>8.4182274123937404</c:v>
                </c:pt>
                <c:pt idx="10">
                  <c:v>9.2464155194706219</c:v>
                </c:pt>
                <c:pt idx="11">
                  <c:v>8.5741557852385917</c:v>
                </c:pt>
                <c:pt idx="12">
                  <c:v>8.5647731990224241</c:v>
                </c:pt>
                <c:pt idx="13">
                  <c:v>11.952792129615506</c:v>
                </c:pt>
                <c:pt idx="14">
                  <c:v>10.40715514495971</c:v>
                </c:pt>
                <c:pt idx="15">
                  <c:v>10.417635829035762</c:v>
                </c:pt>
                <c:pt idx="16">
                  <c:v>12.055563928318428</c:v>
                </c:pt>
                <c:pt idx="17">
                  <c:v>13.511831327953521</c:v>
                </c:pt>
                <c:pt idx="18">
                  <c:v>13.891297579302256</c:v>
                </c:pt>
                <c:pt idx="19">
                  <c:v>13.247610330447861</c:v>
                </c:pt>
                <c:pt idx="20">
                  <c:v>12.676244127859313</c:v>
                </c:pt>
                <c:pt idx="21">
                  <c:v>13.769505652925716</c:v>
                </c:pt>
                <c:pt idx="22">
                  <c:v>15.018463383893291</c:v>
                </c:pt>
                <c:pt idx="23">
                  <c:v>15.221637517693662</c:v>
                </c:pt>
                <c:pt idx="24">
                  <c:v>15.998192214289134</c:v>
                </c:pt>
                <c:pt idx="25">
                  <c:v>16.633145755468487</c:v>
                </c:pt>
                <c:pt idx="26">
                  <c:v>13.542106175177169</c:v>
                </c:pt>
                <c:pt idx="27">
                  <c:v>15.641228712225727</c:v>
                </c:pt>
                <c:pt idx="28">
                  <c:v>15.542832339962258</c:v>
                </c:pt>
                <c:pt idx="29">
                  <c:v>17.278357501585361</c:v>
                </c:pt>
                <c:pt idx="30">
                  <c:v>17.232981851287608</c:v>
                </c:pt>
                <c:pt idx="31">
                  <c:v>15.56785826982447</c:v>
                </c:pt>
                <c:pt idx="32">
                  <c:v>17.305103247493619</c:v>
                </c:pt>
                <c:pt idx="33">
                  <c:v>14.673223307420683</c:v>
                </c:pt>
                <c:pt idx="34">
                  <c:v>16.794077344966666</c:v>
                </c:pt>
                <c:pt idx="35">
                  <c:v>19.075042733724455</c:v>
                </c:pt>
                <c:pt idx="36">
                  <c:v>15.684490752268101</c:v>
                </c:pt>
                <c:pt idx="37">
                  <c:v>15.934217811922307</c:v>
                </c:pt>
                <c:pt idx="38">
                  <c:v>18.519353524097081</c:v>
                </c:pt>
                <c:pt idx="39">
                  <c:v>17.738695817972598</c:v>
                </c:pt>
                <c:pt idx="40">
                  <c:v>18.265708526504646</c:v>
                </c:pt>
                <c:pt idx="41">
                  <c:v>19.08486862830274</c:v>
                </c:pt>
                <c:pt idx="42">
                  <c:v>19.12113008275632</c:v>
                </c:pt>
                <c:pt idx="43">
                  <c:v>16.859983824469523</c:v>
                </c:pt>
                <c:pt idx="44">
                  <c:v>18.990117423273876</c:v>
                </c:pt>
                <c:pt idx="45">
                  <c:v>20.425927061169254</c:v>
                </c:pt>
                <c:pt idx="46">
                  <c:v>19.296818987936089</c:v>
                </c:pt>
                <c:pt idx="47">
                  <c:v>23.355186350541171</c:v>
                </c:pt>
                <c:pt idx="48">
                  <c:v>32.225797853421966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99-4920-8600-B7065DD68EE5}"/>
            </c:ext>
          </c:extLst>
        </c:ser>
        <c:ser>
          <c:idx val="2"/>
          <c:order val="2"/>
          <c:tx>
            <c:strRef>
              <c:f>'g-10.8'!$D$22</c:f>
              <c:strCache>
                <c:ptCount val="1"/>
                <c:pt idx="0">
                  <c:v>2040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DAF18"/>
              </a:solidFill>
              <a:ln w="6350">
                <a:solidFill>
                  <a:srgbClr val="FDAF18"/>
                </a:solidFill>
                <a:prstDash val="solid"/>
              </a:ln>
              <a:effectLst/>
            </c:spPr>
          </c:marker>
          <c:dPt>
            <c:idx val="22"/>
            <c:marker>
              <c:spPr>
                <a:solidFill>
                  <a:srgbClr val="FF0000"/>
                </a:solidFill>
                <a:ln w="6350">
                  <a:solidFill>
                    <a:srgbClr val="FDAF18"/>
                  </a:solidFill>
                  <a:prstDash val="solid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C199-4920-8600-B7065DD68EE5}"/>
              </c:ext>
            </c:extLst>
          </c:dPt>
          <c:dLbls>
            <c:dLbl>
              <c:idx val="0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4.9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99-4920-8600-B7065DD68EE5}"/>
                </c:ext>
              </c:extLst>
            </c:dLbl>
            <c:dLbl>
              <c:idx val="1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7.1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99-4920-8600-B7065DD68EE5}"/>
                </c:ext>
              </c:extLst>
            </c:dLbl>
            <c:dLbl>
              <c:idx val="2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6.5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99-4920-8600-B7065DD68EE5}"/>
                </c:ext>
              </c:extLst>
            </c:dLbl>
            <c:dLbl>
              <c:idx val="3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8.1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99-4920-8600-B7065DD68EE5}"/>
                </c:ext>
              </c:extLst>
            </c:dLbl>
            <c:dLbl>
              <c:idx val="4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9.9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99-4920-8600-B7065DD68EE5}"/>
                </c:ext>
              </c:extLst>
            </c:dLbl>
            <c:dLbl>
              <c:idx val="5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12.7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99-4920-8600-B7065DD68EE5}"/>
                </c:ext>
              </c:extLst>
            </c:dLbl>
            <c:dLbl>
              <c:idx val="6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13.2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99-4920-8600-B7065DD68EE5}"/>
                </c:ext>
              </c:extLst>
            </c:dLbl>
            <c:dLbl>
              <c:idx val="7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15.3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99-4920-8600-B7065DD68EE5}"/>
                </c:ext>
              </c:extLst>
            </c:dLbl>
            <c:dLbl>
              <c:idx val="8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22.3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99-4920-8600-B7065DD68EE5}"/>
                </c:ext>
              </c:extLst>
            </c:dLbl>
            <c:dLbl>
              <c:idx val="9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15.3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99-4920-8600-B7065DD68EE5}"/>
                </c:ext>
              </c:extLst>
            </c:dLbl>
            <c:dLbl>
              <c:idx val="10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16.6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99-4920-8600-B7065DD68EE5}"/>
                </c:ext>
              </c:extLst>
            </c:dLbl>
            <c:dLbl>
              <c:idx val="11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11.1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99-4920-8600-B7065DD68EE5}"/>
                </c:ext>
              </c:extLst>
            </c:dLbl>
            <c:dLbl>
              <c:idx val="12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11.7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199-4920-8600-B7065DD68EE5}"/>
                </c:ext>
              </c:extLst>
            </c:dLbl>
            <c:dLbl>
              <c:idx val="13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24.7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99-4920-8600-B7065DD68EE5}"/>
                </c:ext>
              </c:extLst>
            </c:dLbl>
            <c:dLbl>
              <c:idx val="14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16.3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99-4920-8600-B7065DD68EE5}"/>
                </c:ext>
              </c:extLst>
            </c:dLbl>
            <c:dLbl>
              <c:idx val="15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14.4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99-4920-8600-B7065DD68EE5}"/>
                </c:ext>
              </c:extLst>
            </c:dLbl>
            <c:dLbl>
              <c:idx val="16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19.2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99-4920-8600-B7065DD68EE5}"/>
                </c:ext>
              </c:extLst>
            </c:dLbl>
            <c:dLbl>
              <c:idx val="17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25.0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99-4920-8600-B7065DD68EE5}"/>
                </c:ext>
              </c:extLst>
            </c:dLbl>
            <c:dLbl>
              <c:idx val="18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20.6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99-4920-8600-B7065DD68EE5}"/>
                </c:ext>
              </c:extLst>
            </c:dLbl>
            <c:dLbl>
              <c:idx val="19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18.1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99-4920-8600-B7065DD68EE5}"/>
                </c:ext>
              </c:extLst>
            </c:dLbl>
            <c:dLbl>
              <c:idx val="20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16.2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99-4920-8600-B7065DD68EE5}"/>
                </c:ext>
              </c:extLst>
            </c:dLbl>
            <c:dLbl>
              <c:idx val="21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18.0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199-4920-8600-B7065DD68EE5}"/>
                </c:ext>
              </c:extLst>
            </c:dLbl>
            <c:dLbl>
              <c:idx val="22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22.1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99-4920-8600-B7065DD68EE5}"/>
                </c:ext>
              </c:extLst>
            </c:dLbl>
            <c:dLbl>
              <c:idx val="23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22.9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199-4920-8600-B7065DD68EE5}"/>
                </c:ext>
              </c:extLst>
            </c:dLbl>
            <c:dLbl>
              <c:idx val="24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28.7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99-4920-8600-B7065DD68EE5}"/>
                </c:ext>
              </c:extLst>
            </c:dLbl>
            <c:dLbl>
              <c:idx val="25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26.6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199-4920-8600-B7065DD68EE5}"/>
                </c:ext>
              </c:extLst>
            </c:dLbl>
            <c:dLbl>
              <c:idx val="26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17.8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99-4920-8600-B7065DD68EE5}"/>
                </c:ext>
              </c:extLst>
            </c:dLbl>
            <c:dLbl>
              <c:idx val="27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23.1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199-4920-8600-B7065DD68EE5}"/>
                </c:ext>
              </c:extLst>
            </c:dLbl>
            <c:dLbl>
              <c:idx val="28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23.3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199-4920-8600-B7065DD68EE5}"/>
                </c:ext>
              </c:extLst>
            </c:dLbl>
            <c:dLbl>
              <c:idx val="29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24.0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199-4920-8600-B7065DD68EE5}"/>
                </c:ext>
              </c:extLst>
            </c:dLbl>
            <c:dLbl>
              <c:idx val="30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27.7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199-4920-8600-B7065DD68EE5}"/>
                </c:ext>
              </c:extLst>
            </c:dLbl>
            <c:dLbl>
              <c:idx val="31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22.0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99-4920-8600-B7065DD68EE5}"/>
                </c:ext>
              </c:extLst>
            </c:dLbl>
            <c:dLbl>
              <c:idx val="32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25.5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199-4920-8600-B7065DD68EE5}"/>
                </c:ext>
              </c:extLst>
            </c:dLbl>
            <c:dLbl>
              <c:idx val="33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18.3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C199-4920-8600-B7065DD68EE5}"/>
                </c:ext>
              </c:extLst>
            </c:dLbl>
            <c:dLbl>
              <c:idx val="34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23.6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C199-4920-8600-B7065DD68EE5}"/>
                </c:ext>
              </c:extLst>
            </c:dLbl>
            <c:dLbl>
              <c:idx val="35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28.7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C199-4920-8600-B7065DD68EE5}"/>
                </c:ext>
              </c:extLst>
            </c:dLbl>
            <c:dLbl>
              <c:idx val="36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18.8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C199-4920-8600-B7065DD68EE5}"/>
                </c:ext>
              </c:extLst>
            </c:dLbl>
            <c:dLbl>
              <c:idx val="37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22.1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C199-4920-8600-B7065DD68EE5}"/>
                </c:ext>
              </c:extLst>
            </c:dLbl>
            <c:dLbl>
              <c:idx val="38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28.8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C199-4920-8600-B7065DD68EE5}"/>
                </c:ext>
              </c:extLst>
            </c:dLbl>
            <c:dLbl>
              <c:idx val="39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26.9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C199-4920-8600-B7065DD68EE5}"/>
                </c:ext>
              </c:extLst>
            </c:dLbl>
            <c:dLbl>
              <c:idx val="40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25.7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C199-4920-8600-B7065DD68EE5}"/>
                </c:ext>
              </c:extLst>
            </c:dLbl>
            <c:dLbl>
              <c:idx val="41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30.9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C199-4920-8600-B7065DD68EE5}"/>
                </c:ext>
              </c:extLst>
            </c:dLbl>
            <c:dLbl>
              <c:idx val="42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24.1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C199-4920-8600-B7065DD68EE5}"/>
                </c:ext>
              </c:extLst>
            </c:dLbl>
            <c:dLbl>
              <c:idx val="43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24.0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C199-4920-8600-B7065DD68EE5}"/>
                </c:ext>
              </c:extLst>
            </c:dLbl>
            <c:dLbl>
              <c:idx val="44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27.5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C199-4920-8600-B7065DD68EE5}"/>
                </c:ext>
              </c:extLst>
            </c:dLbl>
            <c:dLbl>
              <c:idx val="45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32.0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C199-4920-8600-B7065DD68EE5}"/>
                </c:ext>
              </c:extLst>
            </c:dLbl>
            <c:dLbl>
              <c:idx val="46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24.8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C199-4920-8600-B7065DD68EE5}"/>
                </c:ext>
              </c:extLst>
            </c:dLbl>
            <c:dLbl>
              <c:idx val="47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29.2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C199-4920-8600-B7065DD68EE5}"/>
                </c:ext>
              </c:extLst>
            </c:dLbl>
            <c:dLbl>
              <c:idx val="48"/>
              <c:tx>
                <c:rich>
                  <a:bodyPr rot="-5400000" wrap="square" lIns="38100" tIns="19050" rIns="38100" bIns="19050" anchor="ctr">
                    <a:spAutoFit/>
                  </a:bodyPr>
                  <a:lstStyle/>
                  <a:p>
                    <a:pPr>
                      <a:defRPr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200" b="1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43.7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C199-4920-8600-B7065DD68EE5}"/>
                </c:ext>
              </c:extLst>
            </c:dLbl>
            <c:spPr>
              <a:noFill/>
              <a:ln w="25400">
                <a:noFill/>
              </a:ln>
            </c:spPr>
            <c:txPr>
              <a:bodyPr rot="-5400000"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S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'g-10.8'!$A$23:$A$71</c:f>
              <c:strCache>
                <c:ptCount val="49"/>
                <c:pt idx="0">
                  <c:v>India</c:v>
                </c:pt>
                <c:pt idx="1">
                  <c:v>Indonesia</c:v>
                </c:pt>
                <c:pt idx="2">
                  <c:v>South Africa</c:v>
                </c:pt>
                <c:pt idx="3">
                  <c:v>Mexico</c:v>
                </c:pt>
                <c:pt idx="4">
                  <c:v>Peru</c:v>
                </c:pt>
                <c:pt idx="5">
                  <c:v>Costa Rica</c:v>
                </c:pt>
                <c:pt idx="6">
                  <c:v>Colombia</c:v>
                </c:pt>
                <c:pt idx="7">
                  <c:v>Brazil</c:v>
                </c:pt>
                <c:pt idx="8">
                  <c:v>China</c:v>
                </c:pt>
                <c:pt idx="9">
                  <c:v>Türkiye</c:v>
                </c:pt>
                <c:pt idx="10">
                  <c:v>Chile</c:v>
                </c:pt>
                <c:pt idx="11">
                  <c:v>Israel</c:v>
                </c:pt>
                <c:pt idx="12">
                  <c:v>Argentina</c:v>
                </c:pt>
                <c:pt idx="13">
                  <c:v>Korea</c:v>
                </c:pt>
                <c:pt idx="14">
                  <c:v>Ireland</c:v>
                </c:pt>
                <c:pt idx="15">
                  <c:v>Luxembourg</c:v>
                </c:pt>
                <c:pt idx="16">
                  <c:v>Iceland</c:v>
                </c:pt>
                <c:pt idx="17">
                  <c:v>Slovakia</c:v>
                </c:pt>
                <c:pt idx="18">
                  <c:v>New Zealand</c:v>
                </c:pt>
                <c:pt idx="19">
                  <c:v>Australia</c:v>
                </c:pt>
                <c:pt idx="20">
                  <c:v>United Kingdom</c:v>
                </c:pt>
                <c:pt idx="21">
                  <c:v>Denmark</c:v>
                </c:pt>
                <c:pt idx="22">
                  <c:v>OECD38</c:v>
                </c:pt>
                <c:pt idx="23">
                  <c:v>Canada</c:v>
                </c:pt>
                <c:pt idx="24">
                  <c:v>Poland</c:v>
                </c:pt>
                <c:pt idx="25">
                  <c:v>Romania</c:v>
                </c:pt>
                <c:pt idx="26">
                  <c:v>Norway</c:v>
                </c:pt>
                <c:pt idx="27">
                  <c:v>Netherlands</c:v>
                </c:pt>
                <c:pt idx="28">
                  <c:v>United States</c:v>
                </c:pt>
                <c:pt idx="29">
                  <c:v>France</c:v>
                </c:pt>
                <c:pt idx="30">
                  <c:v>Czech Republic</c:v>
                </c:pt>
                <c:pt idx="31">
                  <c:v>Austria</c:v>
                </c:pt>
                <c:pt idx="32">
                  <c:v>Finland</c:v>
                </c:pt>
                <c:pt idx="33">
                  <c:v>Sweden</c:v>
                </c:pt>
                <c:pt idx="34">
                  <c:v>Bulgaria</c:v>
                </c:pt>
                <c:pt idx="35">
                  <c:v>Lithuania</c:v>
                </c:pt>
                <c:pt idx="36">
                  <c:v>Belgium</c:v>
                </c:pt>
                <c:pt idx="37">
                  <c:v>Switzerland</c:v>
                </c:pt>
                <c:pt idx="38">
                  <c:v>Croatia</c:v>
                </c:pt>
                <c:pt idx="39">
                  <c:v>Hungary</c:v>
                </c:pt>
                <c:pt idx="40">
                  <c:v>Portugal</c:v>
                </c:pt>
                <c:pt idx="41">
                  <c:v>Latvia</c:v>
                </c:pt>
                <c:pt idx="42">
                  <c:v>Greece</c:v>
                </c:pt>
                <c:pt idx="43">
                  <c:v>Spain</c:v>
                </c:pt>
                <c:pt idx="44">
                  <c:v>Estonia</c:v>
                </c:pt>
                <c:pt idx="45">
                  <c:v>Slovenia</c:v>
                </c:pt>
                <c:pt idx="46">
                  <c:v>Germany</c:v>
                </c:pt>
                <c:pt idx="47">
                  <c:v>Italy</c:v>
                </c:pt>
                <c:pt idx="48">
                  <c:v>Japan</c:v>
                </c:pt>
              </c:strCache>
            </c:strRef>
          </c:cat>
          <c:val>
            <c:numRef>
              <c:f>'g-10.8'!$D$23:$D$71</c:f>
              <c:numCache>
                <c:formatCode>0.0</c:formatCode>
                <c:ptCount val="49"/>
                <c:pt idx="0">
                  <c:v>4.9026517459791537</c:v>
                </c:pt>
                <c:pt idx="1">
                  <c:v>7.0627922036135757</c:v>
                </c:pt>
                <c:pt idx="2">
                  <c:v>6.4698866592500748</c:v>
                </c:pt>
                <c:pt idx="3">
                  <c:v>8.0683486517195302</c:v>
                </c:pt>
                <c:pt idx="4">
                  <c:v>9.8713978064102346</c:v>
                </c:pt>
                <c:pt idx="5">
                  <c:v>12.732796910446959</c:v>
                </c:pt>
                <c:pt idx="6">
                  <c:v>13.23039389032745</c:v>
                </c:pt>
                <c:pt idx="7">
                  <c:v>15.273333555975659</c:v>
                </c:pt>
                <c:pt idx="8">
                  <c:v>22.254546168315464</c:v>
                </c:pt>
                <c:pt idx="9">
                  <c:v>15.347092811369579</c:v>
                </c:pt>
                <c:pt idx="10">
                  <c:v>16.56671317934148</c:v>
                </c:pt>
                <c:pt idx="11">
                  <c:v>11.050179187594035</c:v>
                </c:pt>
                <c:pt idx="12">
                  <c:v>11.711939371303533</c:v>
                </c:pt>
                <c:pt idx="13">
                  <c:v>24.718412729998871</c:v>
                </c:pt>
                <c:pt idx="14">
                  <c:v>16.26193420702489</c:v>
                </c:pt>
                <c:pt idx="15">
                  <c:v>14.353433720914836</c:v>
                </c:pt>
                <c:pt idx="16">
                  <c:v>19.239617965441138</c:v>
                </c:pt>
                <c:pt idx="17">
                  <c:v>24.971200175134836</c:v>
                </c:pt>
                <c:pt idx="18">
                  <c:v>20.579558835465559</c:v>
                </c:pt>
                <c:pt idx="19">
                  <c:v>18.08265209915157</c:v>
                </c:pt>
                <c:pt idx="20">
                  <c:v>16.186458508725458</c:v>
                </c:pt>
                <c:pt idx="21">
                  <c:v>18.042422776017428</c:v>
                </c:pt>
                <c:pt idx="22">
                  <c:v>22.132567252109407</c:v>
                </c:pt>
                <c:pt idx="23">
                  <c:v>22.854981528249095</c:v>
                </c:pt>
                <c:pt idx="24">
                  <c:v>28.652991945560174</c:v>
                </c:pt>
                <c:pt idx="25">
                  <c:v>26.601622377419869</c:v>
                </c:pt>
                <c:pt idx="26">
                  <c:v>17.75047530973454</c:v>
                </c:pt>
                <c:pt idx="27">
                  <c:v>23.090874853741731</c:v>
                </c:pt>
                <c:pt idx="28">
                  <c:v>23.323043607722237</c:v>
                </c:pt>
                <c:pt idx="29">
                  <c:v>23.995703124108758</c:v>
                </c:pt>
                <c:pt idx="30">
                  <c:v>27.727687356020304</c:v>
                </c:pt>
                <c:pt idx="31">
                  <c:v>21.979197751907581</c:v>
                </c:pt>
                <c:pt idx="32">
                  <c:v>25.508483588395478</c:v>
                </c:pt>
                <c:pt idx="33">
                  <c:v>18.257188495936916</c:v>
                </c:pt>
                <c:pt idx="34">
                  <c:v>23.550271837302731</c:v>
                </c:pt>
                <c:pt idx="35">
                  <c:v>28.744419068897038</c:v>
                </c:pt>
                <c:pt idx="36">
                  <c:v>18.760824370087583</c:v>
                </c:pt>
                <c:pt idx="37">
                  <c:v>22.08621782111917</c:v>
                </c:pt>
                <c:pt idx="38">
                  <c:v>28.837096777425575</c:v>
                </c:pt>
                <c:pt idx="39">
                  <c:v>26.915778905545299</c:v>
                </c:pt>
                <c:pt idx="40">
                  <c:v>25.671425116768916</c:v>
                </c:pt>
                <c:pt idx="41">
                  <c:v>30.906534863566993</c:v>
                </c:pt>
                <c:pt idx="42">
                  <c:v>24.110020009854875</c:v>
                </c:pt>
                <c:pt idx="43">
                  <c:v>23.988154196775213</c:v>
                </c:pt>
                <c:pt idx="44">
                  <c:v>27.510933800733113</c:v>
                </c:pt>
                <c:pt idx="45">
                  <c:v>32.006259529044705</c:v>
                </c:pt>
                <c:pt idx="46">
                  <c:v>24.834721076050901</c:v>
                </c:pt>
                <c:pt idx="47">
                  <c:v>29.246516100277546</c:v>
                </c:pt>
                <c:pt idx="48">
                  <c:v>43.683907511385776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5-C199-4920-8600-B7065DD68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6350">
              <a:solidFill>
                <a:srgbClr val="000000"/>
              </a:solidFill>
            </a:ln>
          </c:spPr>
        </c:hiLowLines>
        <c:marker val="1"/>
        <c:smooth val="0"/>
        <c:axId val="1646638543"/>
        <c:axId val="1"/>
      </c:lineChart>
      <c:catAx>
        <c:axId val="1646638543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SI"/>
          </a:p>
        </c:txPr>
        <c:crossAx val="1"/>
        <c:crosses val="autoZero"/>
        <c:auto val="1"/>
        <c:lblAlgn val="ctr"/>
        <c:lblOffset val="0"/>
        <c:tickLbl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SI"/>
          </a:p>
        </c:txPr>
        <c:crossAx val="1646638543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SI"/>
          </a:p>
        </c:txPr>
      </c:legendEntry>
      <c:legendEntry>
        <c:idx val="1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SI"/>
          </a:p>
        </c:txPr>
      </c:legendEntry>
      <c:legendEntry>
        <c:idx val="2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SI"/>
          </a:p>
        </c:txPr>
      </c:legendEntry>
      <c:layout>
        <c:manualLayout>
          <c:xMode val="edge"/>
          <c:yMode val="edge"/>
          <c:x val="4.3165784052274364E-2"/>
          <c:y val="1.9822187719492811E-2"/>
          <c:w val="0.93547890783315013"/>
          <c:h val="5.9608517245203503E-2"/>
        </c:manualLayout>
      </c:layout>
      <c:overlay val="1"/>
      <c:spPr>
        <a:solidFill>
          <a:srgbClr val="EAEAEA"/>
        </a:solidFill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SI"/>
        </a:p>
      </c:txPr>
    </c:legend>
    <c:plotVisOnly val="1"/>
    <c:dispBlanksAs val="gap"/>
    <c:showDLblsOverMax val="1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SI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2AD-4DB7-A2DF-23DCD6ED8A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2AD-4DB7-A2DF-23DCD6ED8A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2AD-4DB7-A2DF-23DCD6ED8A1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2AD-4DB7-A2DF-23DCD6ED8A1C}"/>
                </c:ext>
              </c:extLst>
            </c:dLbl>
            <c:dLbl>
              <c:idx val="1"/>
              <c:layout>
                <c:manualLayout>
                  <c:x val="0.1509661835748792"/>
                  <c:y val="-1.49658792650918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0466183574879231"/>
                      <c:h val="0.14488446087096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2AD-4DB7-A2DF-23DCD6ED8A1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2AD-4DB7-A2DF-23DCD6ED8A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S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List1!$B$6:$B$8</c:f>
              <c:strCache>
                <c:ptCount val="3"/>
                <c:pt idx="0">
                  <c:v>Neformalna oskrba </c:v>
                </c:pt>
                <c:pt idx="1">
                  <c:v>Direktni stroški zdravstva </c:v>
                </c:pt>
                <c:pt idx="2">
                  <c:v>Direktni stroški socialnega varstva </c:v>
                </c:pt>
              </c:strCache>
            </c:strRef>
          </c:cat>
          <c:val>
            <c:numRef>
              <c:f>List1!$C$6:$C$8</c:f>
              <c:numCache>
                <c:formatCode>General</c:formatCode>
                <c:ptCount val="3"/>
                <c:pt idx="0">
                  <c:v>46.2</c:v>
                </c:pt>
                <c:pt idx="1">
                  <c:v>11.6</c:v>
                </c:pt>
                <c:pt idx="2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AD-4DB7-A2DF-23DCD6ED8A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I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2AD-4DB7-A2DF-23DCD6ED8A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2AD-4DB7-A2DF-23DCD6ED8A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2AD-4DB7-A2DF-23DCD6ED8A1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2AD-4DB7-A2DF-23DCD6ED8A1C}"/>
                </c:ext>
              </c:extLst>
            </c:dLbl>
            <c:dLbl>
              <c:idx val="1"/>
              <c:layout>
                <c:manualLayout>
                  <c:x val="0.1509661835748792"/>
                  <c:y val="-1.49658792650918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0466183574879231"/>
                      <c:h val="0.14488446087096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2AD-4DB7-A2DF-23DCD6ED8A1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SI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2AD-4DB7-A2DF-23DCD6ED8A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S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List1!$B$6:$B$8</c:f>
              <c:strCache>
                <c:ptCount val="3"/>
                <c:pt idx="0">
                  <c:v>Neformalna oskrba </c:v>
                </c:pt>
                <c:pt idx="1">
                  <c:v>Direktni stroški zdravstva </c:v>
                </c:pt>
                <c:pt idx="2">
                  <c:v>Direktni stroški socialnega varstva </c:v>
                </c:pt>
              </c:strCache>
            </c:strRef>
          </c:cat>
          <c:val>
            <c:numRef>
              <c:f>List1!$C$6:$C$8</c:f>
              <c:numCache>
                <c:formatCode>General</c:formatCode>
                <c:ptCount val="3"/>
                <c:pt idx="0">
                  <c:v>46.2</c:v>
                </c:pt>
                <c:pt idx="1">
                  <c:v>11.6</c:v>
                </c:pt>
                <c:pt idx="2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AD-4DB7-A2DF-23DCD6ED8A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0.15046</cdr:x>
      <cdr:y>0.19255</cdr:y>
    </cdr:from>
    <cdr:to>
      <cdr:x>0.23162</cdr:x>
      <cdr:y>0.22632</cdr:y>
    </cdr:to>
    <cdr:sp macro="" textlink="">
      <cdr:nvSpPr>
        <cdr:cNvPr id="2" name="Elipsa 1">
          <a:extLst xmlns:a="http://schemas.openxmlformats.org/drawingml/2006/main">
            <a:ext uri="{FF2B5EF4-FFF2-40B4-BE49-F238E27FC236}">
              <a16:creationId xmlns:a16="http://schemas.microsoft.com/office/drawing/2014/main" id="{4D2DB5CC-948B-403C-C987-C7D4A46A4A01}"/>
            </a:ext>
          </a:extLst>
        </cdr:cNvPr>
        <cdr:cNvSpPr/>
      </cdr:nvSpPr>
      <cdr:spPr>
        <a:xfrm xmlns:a="http://schemas.openxmlformats.org/drawingml/2006/main">
          <a:off x="1159660" y="1140529"/>
          <a:ext cx="625475" cy="20002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sl-SI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l-SI"/>
        </a:p>
      </cdr:txBody>
    </cdr:sp>
  </cdr:relSizeAnchor>
  <cdr:relSizeAnchor xmlns:cdr="http://schemas.openxmlformats.org/drawingml/2006/chartDrawing">
    <cdr:from>
      <cdr:x>0.42623</cdr:x>
      <cdr:y>0.44277</cdr:y>
    </cdr:from>
    <cdr:to>
      <cdr:x>0.66161</cdr:x>
      <cdr:y>0.47493</cdr:y>
    </cdr:to>
    <cdr:sp macro="" textlink="">
      <cdr:nvSpPr>
        <cdr:cNvPr id="3" name="Elipsa 2">
          <a:extLst xmlns:a="http://schemas.openxmlformats.org/drawingml/2006/main">
            <a:ext uri="{FF2B5EF4-FFF2-40B4-BE49-F238E27FC236}">
              <a16:creationId xmlns:a16="http://schemas.microsoft.com/office/drawing/2014/main" id="{62B7BED3-5525-38F0-C9EA-7E5925635C97}"/>
            </a:ext>
          </a:extLst>
        </cdr:cNvPr>
        <cdr:cNvSpPr/>
      </cdr:nvSpPr>
      <cdr:spPr>
        <a:xfrm xmlns:a="http://schemas.openxmlformats.org/drawingml/2006/main">
          <a:off x="3285013" y="2622660"/>
          <a:ext cx="1814171" cy="1905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sl-SI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l-SI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0.12839</cdr:x>
      <cdr:y>0.42919</cdr:y>
    </cdr:from>
    <cdr:to>
      <cdr:x>0.23238</cdr:x>
      <cdr:y>0.45885</cdr:y>
    </cdr:to>
    <cdr:sp macro="" textlink="">
      <cdr:nvSpPr>
        <cdr:cNvPr id="2" name="Elipsa 1">
          <a:extLst xmlns:a="http://schemas.openxmlformats.org/drawingml/2006/main">
            <a:ext uri="{FF2B5EF4-FFF2-40B4-BE49-F238E27FC236}">
              <a16:creationId xmlns:a16="http://schemas.microsoft.com/office/drawing/2014/main" id="{62B7BED3-5525-38F0-C9EA-7E5925635C97}"/>
            </a:ext>
          </a:extLst>
        </cdr:cNvPr>
        <cdr:cNvSpPr/>
      </cdr:nvSpPr>
      <cdr:spPr>
        <a:xfrm xmlns:a="http://schemas.openxmlformats.org/drawingml/2006/main">
          <a:off x="998749" y="2441233"/>
          <a:ext cx="808941" cy="16871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sl-SI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l-SI"/>
        </a:p>
      </cdr:txBody>
    </cdr:sp>
  </cdr:relSizeAnchor>
  <cdr:relSizeAnchor xmlns:cdr="http://schemas.openxmlformats.org/drawingml/2006/chartDrawing">
    <cdr:from>
      <cdr:x>0.10312</cdr:x>
      <cdr:y>0.20994</cdr:y>
    </cdr:from>
    <cdr:to>
      <cdr:x>0.21756</cdr:x>
      <cdr:y>0.23503</cdr:y>
    </cdr:to>
    <cdr:sp macro="" textlink="">
      <cdr:nvSpPr>
        <cdr:cNvPr id="3" name="Elipsa 2">
          <a:extLst xmlns:a="http://schemas.openxmlformats.org/drawingml/2006/main">
            <a:ext uri="{FF2B5EF4-FFF2-40B4-BE49-F238E27FC236}">
              <a16:creationId xmlns:a16="http://schemas.microsoft.com/office/drawing/2014/main" id="{4D2DB5CC-948B-403C-C987-C7D4A46A4A01}"/>
            </a:ext>
          </a:extLst>
        </cdr:cNvPr>
        <cdr:cNvSpPr/>
      </cdr:nvSpPr>
      <cdr:spPr>
        <a:xfrm xmlns:a="http://schemas.openxmlformats.org/drawingml/2006/main">
          <a:off x="625163" y="1194148"/>
          <a:ext cx="693790" cy="14270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sl-SI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l-SI"/>
        </a:p>
      </cdr:txBody>
    </cdr:sp>
  </cdr:relSizeAnchor>
  <cdr:relSizeAnchor xmlns:cdr="http://schemas.openxmlformats.org/drawingml/2006/chartDrawing">
    <cdr:from>
      <cdr:x>0.35706</cdr:x>
      <cdr:y>0.20308</cdr:y>
    </cdr:from>
    <cdr:to>
      <cdr:x>0.65922</cdr:x>
      <cdr:y>0.23344</cdr:y>
    </cdr:to>
    <cdr:sp macro="" textlink="">
      <cdr:nvSpPr>
        <cdr:cNvPr id="4" name="Elipsa 3">
          <a:extLst xmlns:a="http://schemas.openxmlformats.org/drawingml/2006/main">
            <a:ext uri="{FF2B5EF4-FFF2-40B4-BE49-F238E27FC236}">
              <a16:creationId xmlns:a16="http://schemas.microsoft.com/office/drawing/2014/main" id="{582E1317-3988-9479-8F2D-ADAE0DE73945}"/>
            </a:ext>
          </a:extLst>
        </cdr:cNvPr>
        <cdr:cNvSpPr/>
      </cdr:nvSpPr>
      <cdr:spPr>
        <a:xfrm xmlns:a="http://schemas.openxmlformats.org/drawingml/2006/main">
          <a:off x="2832603" y="1155146"/>
          <a:ext cx="2397103" cy="17265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2225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l-SI"/>
        </a:p>
      </cdr:txBody>
    </cdr:sp>
  </cdr:relSizeAnchor>
  <cdr:relSizeAnchor xmlns:cdr="http://schemas.openxmlformats.org/drawingml/2006/chartDrawing">
    <cdr:from>
      <cdr:x>0.33083</cdr:x>
      <cdr:y>0.42952</cdr:y>
    </cdr:from>
    <cdr:to>
      <cdr:x>0.60307</cdr:x>
      <cdr:y>0.45885</cdr:y>
    </cdr:to>
    <cdr:sp macro="" textlink="">
      <cdr:nvSpPr>
        <cdr:cNvPr id="6" name="Elipsa 5">
          <a:extLst xmlns:a="http://schemas.openxmlformats.org/drawingml/2006/main">
            <a:ext uri="{FF2B5EF4-FFF2-40B4-BE49-F238E27FC236}">
              <a16:creationId xmlns:a16="http://schemas.microsoft.com/office/drawing/2014/main" id="{790349E2-D385-3192-0171-0FB404D6A1E8}"/>
            </a:ext>
          </a:extLst>
        </cdr:cNvPr>
        <cdr:cNvSpPr/>
      </cdr:nvSpPr>
      <cdr:spPr>
        <a:xfrm xmlns:a="http://schemas.openxmlformats.org/drawingml/2006/main">
          <a:off x="2573549" y="2443106"/>
          <a:ext cx="2117721" cy="16684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l-SI"/>
        </a:p>
      </cdr:txBody>
    </cdr:sp>
  </cdr:relSizeAnchor>
</c:userShapes>
</file>

<file path=ppt/drawings/drawing3.xml><?xml version="1.0" encoding="utf-8"?>
<c:userShapes xmlns:c="http://schemas.openxmlformats.org/drawingml/2006/chart">
  <cdr:absSizeAnchor xmlns:cdr="http://schemas.openxmlformats.org/drawingml/2006/chartDrawing">
    <cdr:from>
      <cdr:x>0.00588</cdr:x>
      <cdr:y>0.07939</cdr:y>
    </cdr:from>
    <cdr:ext cx="3714770" cy="415498"/>
    <cdr:sp macro="" textlink="">
      <cdr:nvSpPr>
        <cdr:cNvPr id="2" name="TextBox 1"/>
        <cdr:cNvSpPr txBox="1"/>
      </cdr:nvSpPr>
      <cdr:spPr>
        <a:xfrm xmlns:a="http://schemas.openxmlformats.org/drawingml/2006/main">
          <a:off x="65652" y="408700"/>
          <a:ext cx="3714770" cy="415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0"/>
          <a:r>
            <a:rPr lang="sl-SI" sz="1400" b="1" i="0" baseline="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Ljudi z demenco na</a:t>
          </a:r>
          <a:r>
            <a:rPr lang="en-GB" sz="1400" b="1" i="0" baseline="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 1 000 </a:t>
          </a:r>
          <a:r>
            <a:rPr lang="sl-SI" sz="1400" b="1" i="0" baseline="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prebivalcev</a:t>
          </a:r>
          <a:endParaRPr lang="en-GB" sz="1400" b="1" i="0" dirty="0">
            <a:solidFill>
              <a:srgbClr val="000000"/>
            </a:solidFill>
            <a:effectLst/>
            <a:latin typeface="Arial Narrow" panose="020B0606020202030204" pitchFamily="34" charset="0"/>
          </a:endParaRPr>
        </a:p>
        <a:p xmlns:a="http://schemas.openxmlformats.org/drawingml/2006/main">
          <a:endParaRPr lang="en-GB" sz="1400" b="1" i="0" dirty="0">
            <a:solidFill>
              <a:srgbClr val="000000"/>
            </a:solidFill>
            <a:latin typeface="Arial Narrow" panose="020B0606020202030204" pitchFamily="34" charset="0"/>
          </a:endParaRPr>
        </a:p>
      </cdr:txBody>
    </cdr:sp>
  </cdr:absSizeAnchor>
  <cdr:relSizeAnchor xmlns:cdr="http://schemas.openxmlformats.org/drawingml/2006/chartDrawing">
    <cdr:from>
      <cdr:x>0.90346</cdr:x>
      <cdr:y>0.25193</cdr:y>
    </cdr:from>
    <cdr:to>
      <cdr:x>0.92479</cdr:x>
      <cdr:y>0.84586</cdr:y>
    </cdr:to>
    <cdr:sp macro="" textlink="">
      <cdr:nvSpPr>
        <cdr:cNvPr id="3" name="Elipsa 2">
          <a:extLst xmlns:a="http://schemas.openxmlformats.org/drawingml/2006/main">
            <a:ext uri="{FF2B5EF4-FFF2-40B4-BE49-F238E27FC236}">
              <a16:creationId xmlns:a16="http://schemas.microsoft.com/office/drawing/2014/main" id="{A984F045-0603-6AD1-56A3-E4399D685567}"/>
            </a:ext>
          </a:extLst>
        </cdr:cNvPr>
        <cdr:cNvSpPr/>
      </cdr:nvSpPr>
      <cdr:spPr>
        <a:xfrm xmlns:a="http://schemas.openxmlformats.org/drawingml/2006/main">
          <a:off x="10087510" y="1296957"/>
          <a:ext cx="238125" cy="305752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l-SI"/>
        </a:p>
      </cdr:txBody>
    </cdr:sp>
  </cdr:relSizeAnchor>
  <cdr:relSizeAnchor xmlns:cdr="http://schemas.openxmlformats.org/drawingml/2006/chartDrawing">
    <cdr:from>
      <cdr:x>0.45905</cdr:x>
      <cdr:y>0.41119</cdr:y>
    </cdr:from>
    <cdr:to>
      <cdr:x>0.54095</cdr:x>
      <cdr:y>0.58881</cdr:y>
    </cdr:to>
    <cdr:sp macro="" textlink="">
      <cdr:nvSpPr>
        <cdr:cNvPr id="4" name="PoljeZBesedilom 3">
          <a:extLst xmlns:a="http://schemas.openxmlformats.org/drawingml/2006/main">
            <a:ext uri="{FF2B5EF4-FFF2-40B4-BE49-F238E27FC236}">
              <a16:creationId xmlns:a16="http://schemas.microsoft.com/office/drawing/2014/main" id="{1CBC5F20-0C18-7E56-3148-70E9663A3CE8}"/>
            </a:ext>
          </a:extLst>
        </cdr:cNvPr>
        <cdr:cNvSpPr txBox="1"/>
      </cdr:nvSpPr>
      <cdr:spPr>
        <a:xfrm xmlns:a="http://schemas.openxmlformats.org/drawingml/2006/main">
          <a:off x="5125517" y="2116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l-SI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0.33617</cdr:x>
      <cdr:y>0.65361</cdr:y>
    </cdr:from>
    <cdr:to>
      <cdr:x>0.57688</cdr:x>
      <cdr:y>0.84953</cdr:y>
    </cdr:to>
    <cdr:sp macro="" textlink="">
      <cdr:nvSpPr>
        <cdr:cNvPr id="2" name="PoljeZBesedilom 1">
          <a:extLst xmlns:a="http://schemas.openxmlformats.org/drawingml/2006/main">
            <a:ext uri="{FF2B5EF4-FFF2-40B4-BE49-F238E27FC236}">
              <a16:creationId xmlns:a16="http://schemas.microsoft.com/office/drawing/2014/main" id="{E047254E-4BBE-F8E4-BC55-3E1C8BEF1605}"/>
            </a:ext>
          </a:extLst>
        </cdr:cNvPr>
        <cdr:cNvSpPr txBox="1"/>
      </cdr:nvSpPr>
      <cdr:spPr>
        <a:xfrm xmlns:a="http://schemas.openxmlformats.org/drawingml/2006/main">
          <a:off x="3535068" y="3050584"/>
          <a:ext cx="2531162" cy="914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l-SI" sz="3200" b="1" dirty="0">
              <a:latin typeface="Garamond" panose="02020404030301010803" pitchFamily="18" charset="0"/>
            </a:rPr>
            <a:t>57 milijonov €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0.40296</cdr:x>
      <cdr:y>0.55566</cdr:y>
    </cdr:from>
    <cdr:to>
      <cdr:x>0.59704</cdr:x>
      <cdr:y>0.75157</cdr:y>
    </cdr:to>
    <cdr:sp macro="" textlink="">
      <cdr:nvSpPr>
        <cdr:cNvPr id="2" name="PoljeZBesedilom 1">
          <a:extLst xmlns:a="http://schemas.openxmlformats.org/drawingml/2006/main">
            <a:ext uri="{FF2B5EF4-FFF2-40B4-BE49-F238E27FC236}">
              <a16:creationId xmlns:a16="http://schemas.microsoft.com/office/drawing/2014/main" id="{E047254E-4BBE-F8E4-BC55-3E1C8BEF1605}"/>
            </a:ext>
          </a:extLst>
        </cdr:cNvPr>
        <cdr:cNvSpPr txBox="1"/>
      </cdr:nvSpPr>
      <cdr:spPr>
        <a:xfrm xmlns:a="http://schemas.openxmlformats.org/drawingml/2006/main">
          <a:off x="4237382" y="2593388"/>
          <a:ext cx="204083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l-SI" sz="2800" b="1" dirty="0"/>
            <a:t>1600</a:t>
          </a:r>
          <a:r>
            <a:rPr lang="sl-SI" sz="2800" b="1" dirty="0">
              <a:latin typeface="Garamond" panose="02020404030301010803" pitchFamily="18" charset="0"/>
            </a:rPr>
            <a:t> €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B5B4D8-F1ED-E45C-3898-E66985B36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0569BC0-0229-7999-D24B-8AE0D9723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8F3AA52-F970-E2A5-F6AC-373500F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463A0ED-476B-BB01-2BA4-416A8DD6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07717B9-AA07-E169-89E6-30C75742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26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36F26C-EB28-A6B5-DD49-7F71C4F8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A76F8E6-DE96-997E-D232-8CAD178F3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797F2A2-C332-753F-240D-875D692E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41E1068-17B4-B19F-67AB-0BF3546C3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6763F84-DC6E-2F08-02B2-C28D677D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241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ED0CDDAB-BBE1-38FB-0D20-AC4CD7947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38DA5BB-51DA-0519-63BA-170D50EAC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8637A76-DE7B-CA43-883A-EC05BA2C7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0D2E978-E854-B96A-C1C0-84CFA5F8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10BE0CD-0C55-5F69-0029-46221C05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379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6BE137-A33B-B7B2-8D02-761759D0F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F8FD402-4548-3A6D-E787-8C0D85CC2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D4A10B5-136B-74F7-B81A-1709E98B2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DBE0CD6-3AF5-0C2A-333B-1C937DF8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6F6158C-418C-1043-808F-7EDAD6D6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490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13FB67-7431-F1F0-3AD0-14D4C576F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ABD6451-B119-BFA6-6727-BF63786C6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CE16D30-5509-F78C-EAD5-729E488B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19C206-9976-4B80-BE72-3BAC4715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CF32BD6-0456-7A18-C630-CBBC7BA0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773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E46303-FDED-A8F6-622E-C8004C83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DFD89A-A7B6-0C68-DF3B-AC8F91F47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E3BFAC1-AC13-1DEB-9C53-0EEF84687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E89852C-A55B-807F-5CF6-77B6ABC1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39EFFFE-ABC4-BDE2-1F70-DB02DB7B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3BFCA05-5A94-D91B-674F-E813A675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133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BF1CE5-D2B0-3C35-FD23-B1A625D5B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7D4A92D-1A18-5C6D-7590-75843F28D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EDA6E4C-BEE4-09F1-6DD0-C611C0480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A9BA23C-EBA9-DCB2-7FA1-43E80032C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6985AA3-7D19-B733-DD1D-60176EC56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7B09C4DD-2CAE-F6AC-AD88-F99C2887E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71CAB81-D6F1-C935-C83D-9F546DC5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403323AE-EF0E-C868-F01C-236F1149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133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C2C002-0C9D-E672-E7C5-380033291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C5FA70E6-91A3-6797-6294-831A1D46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3FB159E6-E044-A4D0-409A-35897EED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A958CE5-6E5F-EEEB-39B5-68638068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193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BF4FBC9-79C1-1981-87B5-17900BED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CB9BA39-16B6-6B60-2081-2FC7FDC3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44EBB5D-D7A1-E91D-6C50-53458E5D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095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C2CDD3-D3A0-86A1-E8F9-ED7C2278F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0FC5AE-1B24-6B4A-BB0A-809A912C5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432BCC6-3FAD-E3D3-C82A-5749C9195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B909C57-4C08-85FC-75F3-8BF1D715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8D975ED-EBFD-35A9-2A67-6B33FD3E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B9C1A0E-34AE-339E-9C1C-B0E661D8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762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D83BEA-D4DF-AEEA-BCF4-E205317B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CDB50AA-29F8-1EED-0C7E-0A2EA3AF8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0071A1F-2998-703D-44E0-AC22614BB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C9BB5DD-8706-183C-4CBB-03664DDB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30A6DBD-4DA5-A6A0-8F63-AD049F81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F1A4747-AFAA-E156-8886-CF39F229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191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B7719A23-7003-DB24-7872-B3E36F74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6FCA554-2F44-9DB5-2A89-3EDF88DE8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39DCBD0-362E-E192-3B94-8E26BE66A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E508-C57F-46A5-B200-BB9C337F54AE}" type="datetimeFigureOut">
              <a:rPr lang="sl-SI" smtClean="0"/>
              <a:t>16. 09. 2024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1605DFB-34F2-89F7-8B3F-90C5DCF90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BE2A6B7-CBE6-3B74-48E8-E573EFC8F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3E30-7679-4BA7-89C3-352AF49047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960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Celostna grafična podoba | Nijz">
            <a:extLst>
              <a:ext uri="{FF2B5EF4-FFF2-40B4-BE49-F238E27FC236}">
                <a16:creationId xmlns:a16="http://schemas.microsoft.com/office/drawing/2014/main" id="{E483F950-EE12-4896-BE1C-3F3026D1FB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I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5589004-B14E-4B70-BE03-E67A3C543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8695"/>
          </a:xfrm>
          <a:prstGeom prst="rect">
            <a:avLst/>
          </a:prstGeom>
        </p:spPr>
      </p:pic>
      <p:sp>
        <p:nvSpPr>
          <p:cNvPr id="8" name="Naslov 1">
            <a:extLst>
              <a:ext uri="{FF2B5EF4-FFF2-40B4-BE49-F238E27FC236}">
                <a16:creationId xmlns:a16="http://schemas.microsoft.com/office/drawing/2014/main" id="{2682882E-F5E6-429F-9493-51F29900AD71}"/>
              </a:ext>
            </a:extLst>
          </p:cNvPr>
          <p:cNvSpPr txBox="1">
            <a:spLocks/>
          </p:cNvSpPr>
          <p:nvPr/>
        </p:nvSpPr>
        <p:spPr>
          <a:xfrm>
            <a:off x="3633536" y="1589561"/>
            <a:ext cx="9144000" cy="14951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sl-SI" dirty="0"/>
            </a:br>
            <a:r>
              <a:rPr lang="sl-SI" sz="36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»Čas za ukrepanje proti demenci, </a:t>
            </a:r>
            <a:br>
              <a:rPr lang="sl-SI" sz="36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6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čas za ukrepanje proti Alzheimerjeve bolezni«</a:t>
            </a:r>
            <a:endParaRPr lang="sl-SI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Podnaslov 2">
            <a:extLst>
              <a:ext uri="{FF2B5EF4-FFF2-40B4-BE49-F238E27FC236}">
                <a16:creationId xmlns:a16="http://schemas.microsoft.com/office/drawing/2014/main" id="{D68C1DFD-2235-4477-952D-476350D0953F}"/>
              </a:ext>
            </a:extLst>
          </p:cNvPr>
          <p:cNvSpPr txBox="1">
            <a:spLocks/>
          </p:cNvSpPr>
          <p:nvPr/>
        </p:nvSpPr>
        <p:spPr>
          <a:xfrm>
            <a:off x="5756941" y="5993009"/>
            <a:ext cx="9144000" cy="1336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b="1" dirty="0">
                <a:solidFill>
                  <a:schemeClr val="bg1"/>
                </a:solidFill>
              </a:rPr>
              <a:t>novinarska konferenca</a:t>
            </a:r>
          </a:p>
          <a:p>
            <a:r>
              <a:rPr lang="sl-SI" sz="1800" b="1" dirty="0">
                <a:solidFill>
                  <a:schemeClr val="bg1"/>
                </a:solidFill>
              </a:rPr>
              <a:t>16.9.2024</a:t>
            </a:r>
          </a:p>
        </p:txBody>
      </p:sp>
    </p:spTree>
    <p:extLst>
      <p:ext uri="{BB962C8B-B14F-4D97-AF65-F5344CB8AC3E}">
        <p14:creationId xmlns:p14="http://schemas.microsoft.com/office/powerpoint/2010/main" val="2658216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17129A-6B71-3E8A-E173-BDCEAF9F9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Ocena stroškov za demenco za Evropo</a:t>
            </a:r>
            <a:r>
              <a:rPr lang="sl-SI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strukturi stroškov letno (skupni stroški, stroški neformalne oskrbe</a:t>
            </a:r>
            <a:r>
              <a:rPr lang="sl-SI" sz="28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direktni stroški socialnega varstva in direktni </a:t>
            </a:r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 zdravstva), 2019</a:t>
            </a:r>
            <a:r>
              <a:rPr lang="sl-SI" sz="2800" b="1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F10797-A05F-FE7E-7F72-35B66E301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6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>
                <a:latin typeface="Garamond" panose="02020404030301010803" pitchFamily="18" charset="0"/>
              </a:rPr>
              <a:t>Pregled literature </a:t>
            </a:r>
            <a:endParaRPr lang="sl-SI" sz="2400" dirty="0">
              <a:latin typeface="Garamond" panose="02020404030301010803" pitchFamily="18" charset="0"/>
            </a:endParaRPr>
          </a:p>
          <a:p>
            <a:r>
              <a:rPr lang="sl-SI" sz="2400" dirty="0">
                <a:latin typeface="Garamond" panose="02020404030301010803" pitchFamily="18" charset="0"/>
              </a:rPr>
              <a:t>V letu </a:t>
            </a:r>
            <a:r>
              <a:rPr lang="sl-SI" sz="2400" b="1" dirty="0">
                <a:latin typeface="Garamond" panose="02020404030301010803" pitchFamily="18" charset="0"/>
              </a:rPr>
              <a:t>2019</a:t>
            </a:r>
            <a:r>
              <a:rPr lang="sl-SI" sz="2400" dirty="0">
                <a:latin typeface="Garamond" panose="02020404030301010803" pitchFamily="18" charset="0"/>
              </a:rPr>
              <a:t> so </a:t>
            </a:r>
            <a:r>
              <a:rPr lang="sl-SI" sz="2400" b="1" dirty="0">
                <a:latin typeface="Garamond" panose="02020404030301010803" pitchFamily="18" charset="0"/>
              </a:rPr>
              <a:t>skupni stroški </a:t>
            </a:r>
            <a:r>
              <a:rPr lang="sl-SI" sz="2400" dirty="0">
                <a:latin typeface="Garamond" panose="02020404030301010803" pitchFamily="18" charset="0"/>
              </a:rPr>
              <a:t>demence za dobrih </a:t>
            </a:r>
            <a:r>
              <a:rPr lang="sl-SI" sz="2400" b="1" dirty="0">
                <a:latin typeface="Garamond" panose="02020404030301010803" pitchFamily="18" charset="0"/>
              </a:rPr>
              <a:t>14 milijonov oseb z demenco </a:t>
            </a:r>
            <a:r>
              <a:rPr lang="sl-SI" sz="2400" dirty="0">
                <a:latin typeface="Garamond" panose="02020404030301010803" pitchFamily="18" charset="0"/>
              </a:rPr>
              <a:t>v Evropi</a:t>
            </a: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sl-SI" sz="2400" dirty="0">
                <a:latin typeface="Garamond" panose="02020404030301010803" pitchFamily="18" charset="0"/>
              </a:rPr>
              <a:t> znašali </a:t>
            </a:r>
            <a:r>
              <a:rPr lang="sl-SI" sz="24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1,02 % BDP oziroma </a:t>
            </a:r>
            <a:r>
              <a:rPr lang="sl-SI" sz="2400" dirty="0">
                <a:latin typeface="Garamond" panose="02020404030301010803" pitchFamily="18" charset="0"/>
              </a:rPr>
              <a:t>dobrih </a:t>
            </a:r>
            <a:r>
              <a:rPr lang="sl-SI" sz="2400" b="1" dirty="0">
                <a:latin typeface="Garamond" panose="02020404030301010803" pitchFamily="18" charset="0"/>
              </a:rPr>
              <a:t>439 milijard € letno </a:t>
            </a:r>
            <a:r>
              <a:rPr lang="sl-SI" sz="2400" dirty="0">
                <a:latin typeface="Garamond" panose="02020404030301010803" pitchFamily="18" charset="0"/>
              </a:rPr>
              <a:t>od tega:  </a:t>
            </a:r>
          </a:p>
          <a:p>
            <a:pPr lvl="1"/>
            <a:r>
              <a:rPr lang="sl-SI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 neformalne oskrbe</a:t>
            </a:r>
            <a:r>
              <a:rPr lang="sl-SI" dirty="0">
                <a:latin typeface="Garamond" panose="02020404030301010803" pitchFamily="18" charset="0"/>
              </a:rPr>
              <a:t> </a:t>
            </a:r>
            <a:r>
              <a:rPr lang="sl-SI" b="1" dirty="0">
                <a:latin typeface="Garamond" panose="02020404030301010803" pitchFamily="18" charset="0"/>
              </a:rPr>
              <a:t>203 milijard </a:t>
            </a:r>
            <a:r>
              <a:rPr lang="sl-SI" sz="2400" b="1" dirty="0">
                <a:latin typeface="Garamond" panose="02020404030301010803" pitchFamily="18" charset="0"/>
              </a:rPr>
              <a:t>€</a:t>
            </a:r>
            <a:r>
              <a:rPr lang="sl-SI" b="1" dirty="0">
                <a:latin typeface="Garamond" panose="02020404030301010803" pitchFamily="18" charset="0"/>
              </a:rPr>
              <a:t> letno</a:t>
            </a:r>
            <a:endParaRPr lang="sl-SI" dirty="0">
              <a:latin typeface="Garamond" panose="02020404030301010803" pitchFamily="18" charset="0"/>
            </a:endParaRPr>
          </a:p>
          <a:p>
            <a:pPr lvl="1"/>
            <a:r>
              <a:rPr lang="sl-SI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direktni stroški socialnega </a:t>
            </a:r>
            <a:r>
              <a:rPr lang="sl-SI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varstva 185 </a:t>
            </a:r>
            <a:r>
              <a:rPr lang="sl-SI" b="1" dirty="0">
                <a:latin typeface="Garamond" panose="02020404030301010803" pitchFamily="18" charset="0"/>
              </a:rPr>
              <a:t>milijard </a:t>
            </a:r>
            <a:r>
              <a:rPr lang="sl-SI" sz="2400" b="1" dirty="0">
                <a:latin typeface="Garamond" panose="02020404030301010803" pitchFamily="18" charset="0"/>
              </a:rPr>
              <a:t>€</a:t>
            </a:r>
            <a:r>
              <a:rPr lang="sl-SI" b="1" dirty="0">
                <a:latin typeface="Garamond" panose="02020404030301010803" pitchFamily="18" charset="0"/>
              </a:rPr>
              <a:t> letno</a:t>
            </a:r>
            <a:endParaRPr lang="sl-SI" b="1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sl-SI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direktni stroški zdravstva 51 </a:t>
            </a:r>
            <a:r>
              <a:rPr lang="sl-SI" b="1" dirty="0">
                <a:latin typeface="Garamond" panose="02020404030301010803" pitchFamily="18" charset="0"/>
              </a:rPr>
              <a:t>milijard </a:t>
            </a:r>
            <a:r>
              <a:rPr lang="sl-SI" sz="2400" b="1" dirty="0">
                <a:latin typeface="Garamond" panose="02020404030301010803" pitchFamily="18" charset="0"/>
              </a:rPr>
              <a:t>€</a:t>
            </a:r>
            <a:r>
              <a:rPr lang="sl-SI" b="1" dirty="0">
                <a:latin typeface="Garamond" panose="02020404030301010803" pitchFamily="18" charset="0"/>
              </a:rPr>
              <a:t> letno</a:t>
            </a:r>
          </a:p>
          <a:p>
            <a:r>
              <a:rPr lang="sl-SI" sz="2400" dirty="0">
                <a:latin typeface="Garamond" panose="02020404030301010803" pitchFamily="18" charset="0"/>
              </a:rPr>
              <a:t>V letu 2015 skupni stroški </a:t>
            </a:r>
            <a:r>
              <a:rPr lang="sl-SI" sz="2400" b="1" dirty="0">
                <a:latin typeface="Garamond" panose="02020404030301010803" pitchFamily="18" charset="0"/>
              </a:rPr>
              <a:t>301 milijard € letno za slabih 10 milijonov oseb z demenco.</a:t>
            </a:r>
            <a:endParaRPr lang="sl-SI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sl-SI" sz="1800" dirty="0" err="1">
                <a:solidFill>
                  <a:srgbClr val="21212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Wimo</a:t>
            </a:r>
            <a:r>
              <a:rPr lang="sl-SI" sz="1800" dirty="0">
                <a:solidFill>
                  <a:srgbClr val="21212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 et </a:t>
            </a:r>
            <a:r>
              <a:rPr lang="sl-SI" sz="1800" dirty="0" err="1">
                <a:solidFill>
                  <a:srgbClr val="21212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al</a:t>
            </a:r>
            <a:r>
              <a:rPr lang="sl-SI" sz="1800" dirty="0">
                <a:solidFill>
                  <a:srgbClr val="21212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., 2023; </a:t>
            </a:r>
            <a:r>
              <a:rPr lang="sl-SI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Alzheimer’s</a:t>
            </a: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</a:t>
            </a:r>
            <a:r>
              <a:rPr lang="sl-SI" sz="1800" dirty="0">
                <a:solidFill>
                  <a:srgbClr val="21212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Evropska regija Svetovne zdravstvene organizacije</a:t>
            </a:r>
            <a:r>
              <a:rPr lang="sl-SI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Avstrija, Belgija, Češka, Danska, Finska, Francija, Nemčija, Grčija, Islandija, Irska, Izrael, Italija, Luksemburg, Malta, Nizozemska, Norveška, Ruska federacija, Slovenija, Španija, Švedska, Švica, Turčija, Združeno kraljestvo.</a:t>
            </a:r>
            <a:endParaRPr lang="sl-SI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4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5F8DD6-F0BA-9F61-47AE-A63FAC79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5"/>
            <a:ext cx="10995991" cy="92402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Ocena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stroškov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demence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strukturi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stroškov</a:t>
            </a:r>
            <a:r>
              <a:rPr lang="sl-SI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Slovenija, 2019</a:t>
            </a:r>
            <a:r>
              <a:rPr lang="sl-SI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skupni stroški demence slabih 494 milijonov €</a:t>
            </a:r>
            <a:endParaRPr lang="sl-SI" sz="3200" b="1" dirty="0"/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1CD9D89D-AE72-0E5E-523F-AA4F34B12D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807322"/>
              </p:ext>
            </p:extLst>
          </p:nvPr>
        </p:nvGraphicFramePr>
        <p:xfrm>
          <a:off x="838200" y="1289154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jeZBesedilom 2">
            <a:extLst>
              <a:ext uri="{FF2B5EF4-FFF2-40B4-BE49-F238E27FC236}">
                <a16:creationId xmlns:a16="http://schemas.microsoft.com/office/drawing/2014/main" id="{58C1D2F3-15E3-DC20-0E9F-7D39C0782687}"/>
              </a:ext>
            </a:extLst>
          </p:cNvPr>
          <p:cNvSpPr txBox="1"/>
          <p:nvPr/>
        </p:nvSpPr>
        <p:spPr>
          <a:xfrm>
            <a:off x="3089414" y="2617545"/>
            <a:ext cx="2766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208 milijonov €</a:t>
            </a:r>
            <a:endParaRPr lang="sl-SI" sz="2800" b="1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6046316-2AA8-FA8B-CA7F-6357B83480BF}"/>
              </a:ext>
            </a:extLst>
          </p:cNvPr>
          <p:cNvSpPr txBox="1"/>
          <p:nvPr/>
        </p:nvSpPr>
        <p:spPr>
          <a:xfrm>
            <a:off x="6559827" y="2591041"/>
            <a:ext cx="2531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228 milijonov €</a:t>
            </a:r>
            <a:endParaRPr lang="sl-SI" sz="2800" b="1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B58CC8C8-ED3A-E3F9-84BB-92F8A69ABA0E}"/>
              </a:ext>
            </a:extLst>
          </p:cNvPr>
          <p:cNvSpPr txBox="1"/>
          <p:nvPr/>
        </p:nvSpPr>
        <p:spPr>
          <a:xfrm>
            <a:off x="838200" y="6031210"/>
            <a:ext cx="10995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Viri strukture stroškov v deležih*: </a:t>
            </a:r>
            <a:r>
              <a:rPr lang="sl-SI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Wimo</a:t>
            </a: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sl-SI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2019; WHO, 2021.</a:t>
            </a:r>
          </a:p>
          <a:p>
            <a:r>
              <a:rPr lang="sl-SI" dirty="0">
                <a:latin typeface="Garamond" panose="02020404030301010803" pitchFamily="18" charset="0"/>
              </a:rPr>
              <a:t>Vir: lastni izračuni, Lovrečič M &amp;Lovrečič B, NIJZ </a:t>
            </a:r>
          </a:p>
          <a:p>
            <a:endParaRPr lang="sl-SI" dirty="0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DA39CAB5-0CDC-EF28-A8FA-BBE487CAD4CD}"/>
              </a:ext>
            </a:extLst>
          </p:cNvPr>
          <p:cNvSpPr txBox="1"/>
          <p:nvPr/>
        </p:nvSpPr>
        <p:spPr>
          <a:xfrm>
            <a:off x="9090990" y="3429000"/>
            <a:ext cx="3167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Pozor- to niso stroški, ki bi bremenili proračun</a:t>
            </a:r>
            <a:r>
              <a:rPr lang="sl-SI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8313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5F8DD6-F0BA-9F61-47AE-A63FAC79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5"/>
            <a:ext cx="10995991" cy="92402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Ocena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stroškov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demence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strukturi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stroškov</a:t>
            </a:r>
            <a:r>
              <a:rPr lang="sl-SI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Slovenija, 2019</a:t>
            </a:r>
            <a:r>
              <a:rPr lang="sl-SI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32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osebo z demenco</a:t>
            </a:r>
            <a:r>
              <a:rPr lang="sl-SI" sz="32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slabih 14.000 €</a:t>
            </a:r>
            <a:endParaRPr lang="sl-SI" sz="3200" b="1" dirty="0"/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1CD9D89D-AE72-0E5E-523F-AA4F34B12D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289154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jeZBesedilom 2">
            <a:extLst>
              <a:ext uri="{FF2B5EF4-FFF2-40B4-BE49-F238E27FC236}">
                <a16:creationId xmlns:a16="http://schemas.microsoft.com/office/drawing/2014/main" id="{58C1D2F3-15E3-DC20-0E9F-7D39C0782687}"/>
              </a:ext>
            </a:extLst>
          </p:cNvPr>
          <p:cNvSpPr txBox="1"/>
          <p:nvPr/>
        </p:nvSpPr>
        <p:spPr>
          <a:xfrm>
            <a:off x="3458817" y="3114261"/>
            <a:ext cx="2315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5900 €</a:t>
            </a:r>
            <a:endParaRPr lang="sl-SI" sz="2800" b="1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6046316-2AA8-FA8B-CA7F-6357B83480BF}"/>
              </a:ext>
            </a:extLst>
          </p:cNvPr>
          <p:cNvSpPr txBox="1"/>
          <p:nvPr/>
        </p:nvSpPr>
        <p:spPr>
          <a:xfrm>
            <a:off x="6811620" y="2905780"/>
            <a:ext cx="231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6500 €</a:t>
            </a:r>
            <a:endParaRPr lang="sl-SI" sz="2800" b="1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B58CC8C8-ED3A-E3F9-84BB-92F8A69ABA0E}"/>
              </a:ext>
            </a:extLst>
          </p:cNvPr>
          <p:cNvSpPr txBox="1"/>
          <p:nvPr/>
        </p:nvSpPr>
        <p:spPr>
          <a:xfrm>
            <a:off x="838200" y="6031210"/>
            <a:ext cx="10995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Viri strukture stroškov v deležih*: </a:t>
            </a:r>
            <a:r>
              <a:rPr lang="sl-SI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Wimo</a:t>
            </a: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sl-SI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sl-SI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2019; WHO, 2021.</a:t>
            </a:r>
          </a:p>
          <a:p>
            <a:r>
              <a:rPr lang="sl-SI" dirty="0">
                <a:latin typeface="Garamond" panose="02020404030301010803" pitchFamily="18" charset="0"/>
              </a:rPr>
              <a:t>Vir: lastni izračuni, Lovrečič M &amp;Lovrečič B, NIJZ </a:t>
            </a:r>
          </a:p>
          <a:p>
            <a:endParaRPr lang="sl-SI" dirty="0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9834A1B0-ED69-F5E1-D98F-EE2444EE8803}"/>
              </a:ext>
            </a:extLst>
          </p:cNvPr>
          <p:cNvSpPr txBox="1"/>
          <p:nvPr/>
        </p:nvSpPr>
        <p:spPr>
          <a:xfrm>
            <a:off x="8852451" y="5347476"/>
            <a:ext cx="2199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35.369 (30+ let) oseb z demenco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574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>
            <a:extLst>
              <a:ext uri="{FF2B5EF4-FFF2-40B4-BE49-F238E27FC236}">
                <a16:creationId xmlns:a16="http://schemas.microsoft.com/office/drawing/2014/main" id="{314E7909-2DCC-F87C-C5A8-81A8463C5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88" y="125029"/>
            <a:ext cx="10515600" cy="512762"/>
          </a:xfrm>
        </p:spPr>
        <p:txBody>
          <a:bodyPr>
            <a:normAutofit/>
          </a:bodyPr>
          <a:lstStyle/>
          <a:p>
            <a:pPr algn="ctr"/>
            <a:r>
              <a:rPr lang="sl-SI" sz="2400" b="1" dirty="0"/>
              <a:t>Delež prebivalcev starih 65 + let, 2021 in 2050: OECD in Slovenija </a:t>
            </a:r>
          </a:p>
        </p:txBody>
      </p:sp>
      <p:sp>
        <p:nvSpPr>
          <p:cNvPr id="21" name="Označba mesta besedila 20">
            <a:extLst>
              <a:ext uri="{FF2B5EF4-FFF2-40B4-BE49-F238E27FC236}">
                <a16:creationId xmlns:a16="http://schemas.microsoft.com/office/drawing/2014/main" id="{D79B3779-C8D6-6F83-E694-F275DB09A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9322" y="582115"/>
            <a:ext cx="5157787" cy="269400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2021</a:t>
            </a:r>
          </a:p>
        </p:txBody>
      </p:sp>
      <p:graphicFrame>
        <p:nvGraphicFramePr>
          <p:cNvPr id="18" name="Chart 2">
            <a:extLst>
              <a:ext uri="{FF2B5EF4-FFF2-40B4-BE49-F238E27FC236}">
                <a16:creationId xmlns:a16="http://schemas.microsoft.com/office/drawing/2014/main" id="{3EE83A1D-3F7A-4B28-A555-DAF966538BC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741113"/>
              </p:ext>
            </p:extLst>
          </p:nvPr>
        </p:nvGraphicFramePr>
        <p:xfrm>
          <a:off x="0" y="809615"/>
          <a:ext cx="7707223" cy="592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Označba mesta besedila 21">
            <a:extLst>
              <a:ext uri="{FF2B5EF4-FFF2-40B4-BE49-F238E27FC236}">
                <a16:creationId xmlns:a16="http://schemas.microsoft.com/office/drawing/2014/main" id="{2B038F81-9F9F-889C-A32A-B2CC8823F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17" y="573150"/>
            <a:ext cx="5183188" cy="301461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2050</a:t>
            </a:r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F3B036EE-A4E8-1BFC-7634-8D876DABEEB9}"/>
              </a:ext>
            </a:extLst>
          </p:cNvPr>
          <p:cNvSpPr txBox="1"/>
          <p:nvPr/>
        </p:nvSpPr>
        <p:spPr>
          <a:xfrm>
            <a:off x="474727" y="6561439"/>
            <a:ext cx="9802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Source: OECD Health Statistics 2021, OECD Historical Population Data and Projections Database, 2023.</a:t>
            </a:r>
            <a:r>
              <a:rPr lang="en-US" sz="1200" dirty="0"/>
              <a:t> </a:t>
            </a:r>
            <a:endParaRPr lang="sl-SI" sz="1200" dirty="0"/>
          </a:p>
        </p:txBody>
      </p:sp>
      <p:sp>
        <p:nvSpPr>
          <p:cNvPr id="37" name="Flowchart: Connector 19">
            <a:extLst>
              <a:ext uri="{FF2B5EF4-FFF2-40B4-BE49-F238E27FC236}">
                <a16:creationId xmlns:a16="http://schemas.microsoft.com/office/drawing/2014/main" id="{660C39A4-07DC-41FB-94D0-83D084FA7087}"/>
              </a:ext>
            </a:extLst>
          </p:cNvPr>
          <p:cNvSpPr/>
          <p:nvPr/>
        </p:nvSpPr>
        <p:spPr>
          <a:xfrm>
            <a:off x="6045821" y="678703"/>
            <a:ext cx="90000" cy="90000"/>
          </a:xfrm>
          <a:prstGeom prst="flowChartConnector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39" name="Flowchart: Connector 20">
            <a:extLst>
              <a:ext uri="{FF2B5EF4-FFF2-40B4-BE49-F238E27FC236}">
                <a16:creationId xmlns:a16="http://schemas.microsoft.com/office/drawing/2014/main" id="{FBD97A16-363B-456A-8449-7DFDCB540DFB}"/>
              </a:ext>
            </a:extLst>
          </p:cNvPr>
          <p:cNvSpPr/>
          <p:nvPr/>
        </p:nvSpPr>
        <p:spPr>
          <a:xfrm>
            <a:off x="2295529" y="653080"/>
            <a:ext cx="90000" cy="90000"/>
          </a:xfrm>
          <a:prstGeom prst="flowChartConnector">
            <a:avLst/>
          </a:prstGeom>
          <a:solidFill>
            <a:sysClr val="window" lastClr="FFFFFF"/>
          </a:solidFill>
          <a:ln w="317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50"/>
          </a:p>
        </p:txBody>
      </p:sp>
      <p:sp>
        <p:nvSpPr>
          <p:cNvPr id="40" name="Elipsa 39">
            <a:extLst>
              <a:ext uri="{FF2B5EF4-FFF2-40B4-BE49-F238E27FC236}">
                <a16:creationId xmlns:a16="http://schemas.microsoft.com/office/drawing/2014/main" id="{62B7BED3-5525-38F0-C9EA-7E5925635C97}"/>
              </a:ext>
            </a:extLst>
          </p:cNvPr>
          <p:cNvSpPr/>
          <p:nvPr/>
        </p:nvSpPr>
        <p:spPr>
          <a:xfrm>
            <a:off x="1122806" y="3399777"/>
            <a:ext cx="568325" cy="1905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Elipsa 40">
            <a:extLst>
              <a:ext uri="{FF2B5EF4-FFF2-40B4-BE49-F238E27FC236}">
                <a16:creationId xmlns:a16="http://schemas.microsoft.com/office/drawing/2014/main" id="{4D2DB5CC-948B-403C-C987-C7D4A46A4A01}"/>
              </a:ext>
            </a:extLst>
          </p:cNvPr>
          <p:cNvSpPr/>
          <p:nvPr/>
        </p:nvSpPr>
        <p:spPr>
          <a:xfrm>
            <a:off x="3503747" y="1969403"/>
            <a:ext cx="1929644" cy="15094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0D23F4C-0947-D84E-B66A-3CC970062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436230"/>
              </p:ext>
            </p:extLst>
          </p:nvPr>
        </p:nvGraphicFramePr>
        <p:xfrm>
          <a:off x="6422869" y="1844960"/>
          <a:ext cx="5596852" cy="2347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213">
                  <a:extLst>
                    <a:ext uri="{9D8B030D-6E8A-4147-A177-3AD203B41FA5}">
                      <a16:colId xmlns:a16="http://schemas.microsoft.com/office/drawing/2014/main" val="3881943562"/>
                    </a:ext>
                  </a:extLst>
                </a:gridCol>
                <a:gridCol w="1399213">
                  <a:extLst>
                    <a:ext uri="{9D8B030D-6E8A-4147-A177-3AD203B41FA5}">
                      <a16:colId xmlns:a16="http://schemas.microsoft.com/office/drawing/2014/main" val="1907491221"/>
                    </a:ext>
                  </a:extLst>
                </a:gridCol>
                <a:gridCol w="1399213">
                  <a:extLst>
                    <a:ext uri="{9D8B030D-6E8A-4147-A177-3AD203B41FA5}">
                      <a16:colId xmlns:a16="http://schemas.microsoft.com/office/drawing/2014/main" val="3815630380"/>
                    </a:ext>
                  </a:extLst>
                </a:gridCol>
                <a:gridCol w="1399213">
                  <a:extLst>
                    <a:ext uri="{9D8B030D-6E8A-4147-A177-3AD203B41FA5}">
                      <a16:colId xmlns:a16="http://schemas.microsoft.com/office/drawing/2014/main" val="3129127363"/>
                    </a:ext>
                  </a:extLst>
                </a:gridCol>
              </a:tblGrid>
              <a:tr h="596609">
                <a:tc>
                  <a:txBody>
                    <a:bodyPr/>
                    <a:lstStyle/>
                    <a:p>
                      <a:pPr algn="ctr"/>
                      <a:endParaRPr lang="sl-SI" sz="2000" dirty="0">
                        <a:solidFill>
                          <a:schemeClr val="tx1"/>
                        </a:solidFill>
                        <a:latin typeface="Source Sans Pro Subset"/>
                      </a:endParaRPr>
                    </a:p>
                  </a:txBody>
                  <a:tcPr anchor="ctr">
                    <a:solidFill>
                      <a:srgbClr val="76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Stari 65 + let (%)</a:t>
                      </a:r>
                    </a:p>
                  </a:txBody>
                  <a:tcPr anchor="ctr">
                    <a:solidFill>
                      <a:srgbClr val="76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Stari 65 + let (%)</a:t>
                      </a:r>
                    </a:p>
                  </a:txBody>
                  <a:tcPr anchor="ctr">
                    <a:solidFill>
                      <a:srgbClr val="76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Stari 65 + let (%)</a:t>
                      </a:r>
                    </a:p>
                  </a:txBody>
                  <a:tcPr anchor="ctr"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727746"/>
                  </a:ext>
                </a:extLst>
              </a:tr>
              <a:tr h="596609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Leto /Regija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2050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Razlika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0503589"/>
                  </a:ext>
                </a:extLst>
              </a:tr>
              <a:tr h="480336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OECD 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26,7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9206967"/>
                  </a:ext>
                </a:extLst>
              </a:tr>
              <a:tr h="465218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Slovenija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30,8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125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02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>
            <a:extLst>
              <a:ext uri="{FF2B5EF4-FFF2-40B4-BE49-F238E27FC236}">
                <a16:creationId xmlns:a16="http://schemas.microsoft.com/office/drawing/2014/main" id="{314E7909-2DCC-F87C-C5A8-81A8463C5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88" y="125029"/>
            <a:ext cx="10515600" cy="512762"/>
          </a:xfrm>
        </p:spPr>
        <p:txBody>
          <a:bodyPr>
            <a:normAutofit/>
          </a:bodyPr>
          <a:lstStyle/>
          <a:p>
            <a:pPr algn="ctr"/>
            <a:r>
              <a:rPr lang="sl-SI" sz="2400" b="1" dirty="0"/>
              <a:t>Delež prebivalcev starih 80+ let, 2021 in 2050: OECD in Slovenija </a:t>
            </a:r>
          </a:p>
        </p:txBody>
      </p:sp>
      <p:sp>
        <p:nvSpPr>
          <p:cNvPr id="21" name="Označba mesta besedila 20">
            <a:extLst>
              <a:ext uri="{FF2B5EF4-FFF2-40B4-BE49-F238E27FC236}">
                <a16:creationId xmlns:a16="http://schemas.microsoft.com/office/drawing/2014/main" id="{D79B3779-C8D6-6F83-E694-F275DB09A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5809" y="592415"/>
            <a:ext cx="5157787" cy="269400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2021</a:t>
            </a:r>
          </a:p>
        </p:txBody>
      </p:sp>
      <p:sp>
        <p:nvSpPr>
          <p:cNvPr id="22" name="Označba mesta besedila 21">
            <a:extLst>
              <a:ext uri="{FF2B5EF4-FFF2-40B4-BE49-F238E27FC236}">
                <a16:creationId xmlns:a16="http://schemas.microsoft.com/office/drawing/2014/main" id="{2B038F81-9F9F-889C-A32A-B2CC8823F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45200" y="564464"/>
            <a:ext cx="5183188" cy="301461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2050</a:t>
            </a:r>
          </a:p>
        </p:txBody>
      </p:sp>
      <p:graphicFrame>
        <p:nvGraphicFramePr>
          <p:cNvPr id="19" name="Chart 3">
            <a:extLst>
              <a:ext uri="{FF2B5EF4-FFF2-40B4-BE49-F238E27FC236}">
                <a16:creationId xmlns:a16="http://schemas.microsoft.com/office/drawing/2014/main" id="{30A5F24B-E444-470D-AC22-25755E160358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85527212"/>
              </p:ext>
            </p:extLst>
          </p:nvPr>
        </p:nvGraphicFramePr>
        <p:xfrm>
          <a:off x="0" y="819054"/>
          <a:ext cx="7779026" cy="56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F3B036EE-A4E8-1BFC-7634-8D876DABEEB9}"/>
              </a:ext>
            </a:extLst>
          </p:cNvPr>
          <p:cNvSpPr txBox="1"/>
          <p:nvPr/>
        </p:nvSpPr>
        <p:spPr>
          <a:xfrm>
            <a:off x="461474" y="6464293"/>
            <a:ext cx="9802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Source: OECD Health Statistics 2021, OECD Historical Population Data and Projections Database, 2023.</a:t>
            </a:r>
            <a:r>
              <a:rPr lang="en-US" sz="1200" dirty="0"/>
              <a:t> </a:t>
            </a:r>
            <a:endParaRPr lang="sl-SI" sz="1200" dirty="0"/>
          </a:p>
        </p:txBody>
      </p:sp>
      <p:sp>
        <p:nvSpPr>
          <p:cNvPr id="37" name="Flowchart: Connector 19">
            <a:extLst>
              <a:ext uri="{FF2B5EF4-FFF2-40B4-BE49-F238E27FC236}">
                <a16:creationId xmlns:a16="http://schemas.microsoft.com/office/drawing/2014/main" id="{660C39A4-07DC-41FB-94D0-83D084FA7087}"/>
              </a:ext>
            </a:extLst>
          </p:cNvPr>
          <p:cNvSpPr/>
          <p:nvPr/>
        </p:nvSpPr>
        <p:spPr>
          <a:xfrm>
            <a:off x="6045821" y="678703"/>
            <a:ext cx="90000" cy="90000"/>
          </a:xfrm>
          <a:prstGeom prst="flowChartConnector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39" name="Flowchart: Connector 20">
            <a:extLst>
              <a:ext uri="{FF2B5EF4-FFF2-40B4-BE49-F238E27FC236}">
                <a16:creationId xmlns:a16="http://schemas.microsoft.com/office/drawing/2014/main" id="{FBD97A16-363B-456A-8449-7DFDCB540DFB}"/>
              </a:ext>
            </a:extLst>
          </p:cNvPr>
          <p:cNvSpPr/>
          <p:nvPr/>
        </p:nvSpPr>
        <p:spPr>
          <a:xfrm>
            <a:off x="918612" y="678703"/>
            <a:ext cx="90000" cy="90000"/>
          </a:xfrm>
          <a:prstGeom prst="flowChartConnector">
            <a:avLst/>
          </a:prstGeom>
          <a:solidFill>
            <a:sysClr val="window" lastClr="FFFFFF"/>
          </a:solidFill>
          <a:ln w="3175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5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94FEBAD-B36B-9DD6-A281-8BA9485B97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08977"/>
              </p:ext>
            </p:extLst>
          </p:nvPr>
        </p:nvGraphicFramePr>
        <p:xfrm>
          <a:off x="6418953" y="1974201"/>
          <a:ext cx="5627272" cy="23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818">
                  <a:extLst>
                    <a:ext uri="{9D8B030D-6E8A-4147-A177-3AD203B41FA5}">
                      <a16:colId xmlns:a16="http://schemas.microsoft.com/office/drawing/2014/main" val="1530484755"/>
                    </a:ext>
                  </a:extLst>
                </a:gridCol>
                <a:gridCol w="1406818">
                  <a:extLst>
                    <a:ext uri="{9D8B030D-6E8A-4147-A177-3AD203B41FA5}">
                      <a16:colId xmlns:a16="http://schemas.microsoft.com/office/drawing/2014/main" val="462842465"/>
                    </a:ext>
                  </a:extLst>
                </a:gridCol>
                <a:gridCol w="1406818">
                  <a:extLst>
                    <a:ext uri="{9D8B030D-6E8A-4147-A177-3AD203B41FA5}">
                      <a16:colId xmlns:a16="http://schemas.microsoft.com/office/drawing/2014/main" val="1629362257"/>
                    </a:ext>
                  </a:extLst>
                </a:gridCol>
                <a:gridCol w="1406818">
                  <a:extLst>
                    <a:ext uri="{9D8B030D-6E8A-4147-A177-3AD203B41FA5}">
                      <a16:colId xmlns:a16="http://schemas.microsoft.com/office/drawing/2014/main" val="1655760653"/>
                    </a:ext>
                  </a:extLst>
                </a:gridCol>
              </a:tblGrid>
              <a:tr h="636803">
                <a:tc>
                  <a:txBody>
                    <a:bodyPr/>
                    <a:lstStyle/>
                    <a:p>
                      <a:pPr algn="ctr"/>
                      <a:endParaRPr lang="sl-SI" sz="2000" dirty="0">
                        <a:solidFill>
                          <a:schemeClr val="tx1"/>
                        </a:solidFill>
                        <a:latin typeface="Source Sans Pro Subset"/>
                      </a:endParaRPr>
                    </a:p>
                  </a:txBody>
                  <a:tcPr anchor="ctr">
                    <a:solidFill>
                      <a:srgbClr val="76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Stari 80+ let (%)</a:t>
                      </a:r>
                    </a:p>
                  </a:txBody>
                  <a:tcPr anchor="ctr">
                    <a:solidFill>
                      <a:srgbClr val="76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Stari 80+ let (%)</a:t>
                      </a:r>
                    </a:p>
                  </a:txBody>
                  <a:tcPr anchor="ctr">
                    <a:solidFill>
                      <a:srgbClr val="76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Stari 80+ let (%)</a:t>
                      </a:r>
                    </a:p>
                  </a:txBody>
                  <a:tcPr anchor="ctr"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90195"/>
                  </a:ext>
                </a:extLst>
              </a:tr>
              <a:tr h="627377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Leto/</a:t>
                      </a:r>
                    </a:p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Regija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2050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Razlika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7192384"/>
                  </a:ext>
                </a:extLst>
              </a:tr>
              <a:tr h="510840"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OECD 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176485"/>
                  </a:ext>
                </a:extLst>
              </a:tr>
              <a:tr h="354604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Source Sans Pro Subset"/>
                        </a:rPr>
                        <a:t>Slovenija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Source Sans Pro Subse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06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09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6EAB58-4AFB-98FB-2BCE-1DD0EB7F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36" y="193816"/>
            <a:ext cx="10515600" cy="495773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/>
              <a:t>Ocenjena prevalenca demence 2011, 2021, 2040</a:t>
            </a:r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5727BF00-0039-FD5B-5180-A01D05A9A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231062"/>
              </p:ext>
            </p:extLst>
          </p:nvPr>
        </p:nvGraphicFramePr>
        <p:xfrm>
          <a:off x="513282" y="748837"/>
          <a:ext cx="11165435" cy="51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lipsa 8">
            <a:extLst>
              <a:ext uri="{FF2B5EF4-FFF2-40B4-BE49-F238E27FC236}">
                <a16:creationId xmlns:a16="http://schemas.microsoft.com/office/drawing/2014/main" id="{BB0FEAF6-1A11-8849-7BF8-826BBDC1B452}"/>
              </a:ext>
            </a:extLst>
          </p:cNvPr>
          <p:cNvSpPr/>
          <p:nvPr/>
        </p:nvSpPr>
        <p:spPr>
          <a:xfrm>
            <a:off x="5631679" y="2658196"/>
            <a:ext cx="307649" cy="233300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CD24E2E4-7297-850E-2A0B-F2E67132C528}"/>
              </a:ext>
            </a:extLst>
          </p:cNvPr>
          <p:cNvSpPr txBox="1"/>
          <p:nvPr/>
        </p:nvSpPr>
        <p:spPr>
          <a:xfrm>
            <a:off x="838200" y="5682953"/>
            <a:ext cx="106131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Note: Estimates for 2021 and 2040 are forecasts using a reference scenario. Source: Institute for Health Metrics and Evaluation (IHME). Used with permission. All rights reserved. Global Burden of Disease Study 2019. </a:t>
            </a:r>
            <a:r>
              <a:rPr lang="en-US" sz="1050" dirty="0" err="1"/>
              <a:t>StatLink</a:t>
            </a:r>
            <a:r>
              <a:rPr lang="en-US" sz="1050" dirty="0"/>
              <a:t> 2 https://stat.link/q1boiy</a:t>
            </a:r>
            <a:endParaRPr lang="sl-SI" sz="1050" dirty="0"/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5FCD18F8-E399-54D1-F9CC-408329D50007}"/>
              </a:ext>
            </a:extLst>
          </p:cNvPr>
          <p:cNvSpPr txBox="1"/>
          <p:nvPr/>
        </p:nvSpPr>
        <p:spPr>
          <a:xfrm>
            <a:off x="740636" y="6015333"/>
            <a:ext cx="10707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Vir: </a:t>
            </a:r>
            <a:r>
              <a:rPr lang="en-US" sz="1400" dirty="0"/>
              <a:t>OECD (2023), “Dementia”, in Health at a Glance 2023: OECD Indicators, OECD Publishing, Paris. DOI: https://doi.org/10.1787/65904ed1-en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343981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E5794244-32DB-C98C-F046-E583192C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6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l-SI" sz="3600" b="1" dirty="0"/>
              <a:t>Ocenjena prevalenca demence: število oseb z demenco na 1000 prebivalcev za leta 2011, 2021, 2040</a:t>
            </a:r>
            <a:endParaRPr lang="sl-SI" sz="36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9DB14DF-EC45-4E93-70CD-39BB5BD37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8762" y="2080512"/>
            <a:ext cx="2119150" cy="20438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dirty="0"/>
              <a:t>Slovenija 	</a:t>
            </a:r>
          </a:p>
          <a:p>
            <a:pPr marL="0" indent="0">
              <a:buNone/>
            </a:pPr>
            <a:r>
              <a:rPr lang="sl-SI" dirty="0"/>
              <a:t>= </a:t>
            </a:r>
            <a:r>
              <a:rPr lang="sl-SI" dirty="0">
                <a:solidFill>
                  <a:srgbClr val="FF0000"/>
                </a:solidFill>
              </a:rPr>
              <a:t>15,3</a:t>
            </a:r>
            <a:r>
              <a:rPr lang="sl-SI" dirty="0"/>
              <a:t>	</a:t>
            </a:r>
            <a:endParaRPr lang="sl-SI" sz="2600" dirty="0"/>
          </a:p>
          <a:p>
            <a:pPr marL="0" indent="0">
              <a:buNone/>
            </a:pPr>
            <a:r>
              <a:rPr lang="sl-SI" dirty="0"/>
              <a:t>= </a:t>
            </a:r>
            <a:r>
              <a:rPr lang="sl-SI" dirty="0">
                <a:solidFill>
                  <a:srgbClr val="FF0000"/>
                </a:solidFill>
              </a:rPr>
              <a:t>20,4</a:t>
            </a:r>
            <a:r>
              <a:rPr lang="sl-SI" dirty="0"/>
              <a:t>	</a:t>
            </a:r>
          </a:p>
          <a:p>
            <a:pPr marL="0" indent="0">
              <a:buNone/>
            </a:pPr>
            <a:r>
              <a:rPr lang="sl-SI" dirty="0"/>
              <a:t>= </a:t>
            </a:r>
            <a:r>
              <a:rPr lang="sl-SI" dirty="0">
                <a:solidFill>
                  <a:srgbClr val="FF0000"/>
                </a:solidFill>
              </a:rPr>
              <a:t>32,0</a:t>
            </a:r>
            <a:endParaRPr lang="sl-SI" sz="2800" dirty="0"/>
          </a:p>
          <a:p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FF0A9E60-B721-C4C9-CEC2-A0F3FEBDF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375" y="2102925"/>
            <a:ext cx="2464387" cy="21310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OECD 38</a:t>
            </a:r>
            <a:r>
              <a:rPr lang="sl-SI" dirty="0"/>
              <a:t> držav</a:t>
            </a:r>
          </a:p>
          <a:p>
            <a:pPr marL="0" indent="0">
              <a:buNone/>
            </a:pPr>
            <a:r>
              <a:rPr lang="sl-SI" dirty="0"/>
              <a:t>Leto 2011 = </a:t>
            </a:r>
            <a:r>
              <a:rPr lang="sl-S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12,0</a:t>
            </a:r>
            <a:r>
              <a:rPr lang="sl-SI" dirty="0"/>
              <a:t> </a:t>
            </a:r>
          </a:p>
          <a:p>
            <a:pPr marL="0" indent="0">
              <a:buNone/>
            </a:pPr>
            <a:r>
              <a:rPr lang="sl-SI" dirty="0"/>
              <a:t>Leto 2021 = </a:t>
            </a:r>
            <a:r>
              <a:rPr lang="sl-S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15,0</a:t>
            </a:r>
            <a:r>
              <a:rPr lang="sl-SI" dirty="0"/>
              <a:t> </a:t>
            </a:r>
          </a:p>
          <a:p>
            <a:pPr marL="0" indent="0">
              <a:buNone/>
            </a:pPr>
            <a:r>
              <a:rPr lang="sl-SI" dirty="0"/>
              <a:t>Leto 2040 = </a:t>
            </a:r>
            <a:r>
              <a:rPr lang="sl-SI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22,1</a:t>
            </a:r>
            <a:r>
              <a:rPr lang="sl-SI" dirty="0"/>
              <a:t> </a:t>
            </a:r>
          </a:p>
        </p:txBody>
      </p:sp>
      <p:sp>
        <p:nvSpPr>
          <p:cNvPr id="9" name="Puščica: gor 8">
            <a:extLst>
              <a:ext uri="{FF2B5EF4-FFF2-40B4-BE49-F238E27FC236}">
                <a16:creationId xmlns:a16="http://schemas.microsoft.com/office/drawing/2014/main" id="{D929466B-DFA1-1AE9-E389-70B231497E46}"/>
              </a:ext>
            </a:extLst>
          </p:cNvPr>
          <p:cNvSpPr/>
          <p:nvPr/>
        </p:nvSpPr>
        <p:spPr>
          <a:xfrm>
            <a:off x="4432903" y="1965853"/>
            <a:ext cx="292921" cy="47155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27C2B9B8-25FE-B6C1-4941-0DCE2E4562B0}"/>
              </a:ext>
            </a:extLst>
          </p:cNvPr>
          <p:cNvSpPr txBox="1"/>
          <p:nvPr/>
        </p:nvSpPr>
        <p:spPr>
          <a:xfrm>
            <a:off x="5208091" y="2102925"/>
            <a:ext cx="68842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l-SI" sz="2800" dirty="0"/>
              <a:t>Vrstni red držav glede na prevalenco: </a:t>
            </a:r>
          </a:p>
          <a:p>
            <a:r>
              <a:rPr lang="sl-SI" sz="2800" dirty="0"/>
              <a:t>= 1.Japonska, 2.Italija, 3.Nemčija, </a:t>
            </a:r>
            <a:r>
              <a:rPr lang="sl-SI" sz="2800" dirty="0">
                <a:solidFill>
                  <a:srgbClr val="FF0000"/>
                </a:solidFill>
              </a:rPr>
              <a:t>4. Slovenija </a:t>
            </a:r>
          </a:p>
          <a:p>
            <a:r>
              <a:rPr lang="sl-SI" sz="2800" dirty="0"/>
              <a:t>= 1.Japonska, 2.Italija, </a:t>
            </a:r>
            <a:r>
              <a:rPr lang="sl-SI" sz="2800" dirty="0">
                <a:solidFill>
                  <a:srgbClr val="FF0000"/>
                </a:solidFill>
              </a:rPr>
              <a:t>3. Slovenija </a:t>
            </a:r>
          </a:p>
          <a:p>
            <a:r>
              <a:rPr lang="sl-SI" sz="2800" dirty="0"/>
              <a:t>= 1.Japonska, </a:t>
            </a:r>
            <a:r>
              <a:rPr lang="sl-SI" sz="2800" dirty="0">
                <a:solidFill>
                  <a:srgbClr val="FF0000"/>
                </a:solidFill>
              </a:rPr>
              <a:t>2. Slovenija </a:t>
            </a:r>
          </a:p>
          <a:p>
            <a:endParaRPr lang="sl-SI" dirty="0"/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25C149AB-78BB-E33F-E705-064A0241BA76}"/>
              </a:ext>
            </a:extLst>
          </p:cNvPr>
          <p:cNvSpPr txBox="1"/>
          <p:nvPr/>
        </p:nvSpPr>
        <p:spPr>
          <a:xfrm>
            <a:off x="769976" y="5691424"/>
            <a:ext cx="106131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Note: Estimates for 2021 and 2040 are forecasts using a reference scenario. Source: Institute for Health Metrics and Evaluation (IHME). Used with permission. All rights reserved. Global Burden of Disease Study 2019. </a:t>
            </a:r>
            <a:r>
              <a:rPr lang="en-US" sz="1050" dirty="0" err="1"/>
              <a:t>StatLink</a:t>
            </a:r>
            <a:r>
              <a:rPr lang="en-US" sz="1050" dirty="0"/>
              <a:t> 2 https://stat.link/q1boiy</a:t>
            </a:r>
            <a:endParaRPr lang="sl-SI" sz="1050" dirty="0"/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B26EC091-05E2-055D-1B15-1D5C1F039B41}"/>
              </a:ext>
            </a:extLst>
          </p:cNvPr>
          <p:cNvSpPr txBox="1"/>
          <p:nvPr/>
        </p:nvSpPr>
        <p:spPr>
          <a:xfrm>
            <a:off x="740636" y="6216588"/>
            <a:ext cx="10707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Vir: </a:t>
            </a:r>
            <a:r>
              <a:rPr lang="en-US" sz="1400" dirty="0"/>
              <a:t>OECD (2023), “Dementia”, in Health at a Glance 2023: OECD Indicators, OECD Publishing, Paris. DOI: https://doi.org/10.1787/65904ed1-en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235135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90A611-41C7-CA2E-EFB7-92BC2880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378" y="210130"/>
            <a:ext cx="10515600" cy="968018"/>
          </a:xfrm>
        </p:spPr>
        <p:txBody>
          <a:bodyPr>
            <a:normAutofit/>
          </a:bodyPr>
          <a:lstStyle/>
          <a:p>
            <a:pPr algn="ctr"/>
            <a:r>
              <a:rPr lang="sl-SI" sz="2400" b="1" i="0" dirty="0">
                <a:effectLst/>
                <a:latin typeface="Source Sans Pro Subset"/>
              </a:rPr>
              <a:t>Število primerov demence v letu 2019 in v letu 2050, </a:t>
            </a:r>
            <a:br>
              <a:rPr lang="sl-SI" sz="2400" b="1" i="0" dirty="0">
                <a:effectLst/>
                <a:latin typeface="Source Sans Pro Subset"/>
              </a:rPr>
            </a:br>
            <a:r>
              <a:rPr lang="sl-SI" sz="2400" b="1" i="0" dirty="0">
                <a:effectLst/>
                <a:latin typeface="Source Sans Pro Subset"/>
              </a:rPr>
              <a:t>% spremembe in s</a:t>
            </a:r>
            <a:r>
              <a:rPr lang="sl-SI" sz="2400" b="1" dirty="0">
                <a:effectLst/>
                <a:latin typeface="Source Sans Pro Subset"/>
              </a:rPr>
              <a:t>tarostno standardizirana stopnja</a:t>
            </a:r>
            <a:endParaRPr lang="sl-SI" sz="2400" b="1" dirty="0">
              <a:latin typeface="Source Sans Pro Subset"/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CE4F324C-5072-D9F8-19B1-DF03C8271CEC}"/>
              </a:ext>
            </a:extLst>
          </p:cNvPr>
          <p:cNvGraphicFramePr>
            <a:graphicFrameLocks noGrp="1"/>
          </p:cNvGraphicFramePr>
          <p:nvPr/>
        </p:nvGraphicFramePr>
        <p:xfrm>
          <a:off x="528230" y="1388404"/>
          <a:ext cx="10892325" cy="3491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158">
                  <a:extLst>
                    <a:ext uri="{9D8B030D-6E8A-4147-A177-3AD203B41FA5}">
                      <a16:colId xmlns:a16="http://schemas.microsoft.com/office/drawing/2014/main" val="2891090748"/>
                    </a:ext>
                  </a:extLst>
                </a:gridCol>
                <a:gridCol w="2315910">
                  <a:extLst>
                    <a:ext uri="{9D8B030D-6E8A-4147-A177-3AD203B41FA5}">
                      <a16:colId xmlns:a16="http://schemas.microsoft.com/office/drawing/2014/main" val="2679322160"/>
                    </a:ext>
                  </a:extLst>
                </a:gridCol>
                <a:gridCol w="2510327">
                  <a:extLst>
                    <a:ext uri="{9D8B030D-6E8A-4147-A177-3AD203B41FA5}">
                      <a16:colId xmlns:a16="http://schemas.microsoft.com/office/drawing/2014/main" val="574883379"/>
                    </a:ext>
                  </a:extLst>
                </a:gridCol>
                <a:gridCol w="2120132">
                  <a:extLst>
                    <a:ext uri="{9D8B030D-6E8A-4147-A177-3AD203B41FA5}">
                      <a16:colId xmlns:a16="http://schemas.microsoft.com/office/drawing/2014/main" val="3519308201"/>
                    </a:ext>
                  </a:extLst>
                </a:gridCol>
                <a:gridCol w="2236798">
                  <a:extLst>
                    <a:ext uri="{9D8B030D-6E8A-4147-A177-3AD203B41FA5}">
                      <a16:colId xmlns:a16="http://schemas.microsoft.com/office/drawing/2014/main" val="4258602555"/>
                    </a:ext>
                  </a:extLst>
                </a:gridCol>
              </a:tblGrid>
              <a:tr h="1119198">
                <a:tc>
                  <a:txBody>
                    <a:bodyPr/>
                    <a:lstStyle/>
                    <a:p>
                      <a:pPr algn="ctr"/>
                      <a:endParaRPr lang="sl-SI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>
                          <a:solidFill>
                            <a:srgbClr val="000000"/>
                          </a:solidFill>
                          <a:effectLst/>
                        </a:rPr>
                        <a:t>Leto 2019</a:t>
                      </a:r>
                    </a:p>
                    <a:p>
                      <a:pPr algn="ctr"/>
                      <a:endParaRPr lang="sl-SI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>
                          <a:solidFill>
                            <a:srgbClr val="000000"/>
                          </a:solidFill>
                          <a:effectLst/>
                        </a:rPr>
                        <a:t>Leto 2050</a:t>
                      </a:r>
                    </a:p>
                    <a:p>
                      <a:pPr algn="ctr"/>
                      <a:endParaRPr lang="sl-SI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solidFill>
                            <a:srgbClr val="000000"/>
                          </a:solidFill>
                          <a:effectLst/>
                        </a:rPr>
                        <a:t>Sprememba </a:t>
                      </a:r>
                      <a:endParaRPr lang="sl-SI" sz="2400" dirty="0"/>
                    </a:p>
                    <a:p>
                      <a:pPr algn="ctr"/>
                      <a:endParaRPr lang="sl-SI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>
                          <a:solidFill>
                            <a:srgbClr val="000000"/>
                          </a:solidFill>
                          <a:effectLst/>
                        </a:rPr>
                        <a:t>Starostno standardizirana stopnja (%)</a:t>
                      </a:r>
                      <a:endParaRPr lang="sl-SI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62614"/>
                  </a:ext>
                </a:extLst>
              </a:tr>
              <a:tr h="10514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Svet</a:t>
                      </a:r>
                      <a:endParaRPr lang="sl-SI" sz="2400" b="0" dirty="0">
                        <a:effectLst/>
                      </a:endParaRPr>
                    </a:p>
                    <a:p>
                      <a:pPr algn="ctr"/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57 milijonov</a:t>
                      </a:r>
                    </a:p>
                    <a:p>
                      <a:pPr algn="ctr"/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Slabih 153 milijonov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166 % </a:t>
                      </a:r>
                    </a:p>
                    <a:p>
                      <a:pPr algn="ctr"/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0,1 </a:t>
                      </a:r>
                    </a:p>
                    <a:p>
                      <a:pPr algn="ctr"/>
                      <a:endParaRPr lang="sl-SI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517937"/>
                  </a:ext>
                </a:extLst>
              </a:tr>
              <a:tr h="1251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Slovenija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0" dirty="0">
                          <a:effectLst/>
                        </a:rPr>
                        <a:t>(Centralna Evropa)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43 tisoč</a:t>
                      </a:r>
                    </a:p>
                    <a:p>
                      <a:pPr algn="ctr"/>
                      <a:endParaRPr lang="sl-SI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Slabih 85 tisoč</a:t>
                      </a:r>
                    </a:p>
                    <a:p>
                      <a:pPr algn="ctr"/>
                      <a:endParaRPr lang="sl-SI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b="1" dirty="0">
                          <a:effectLst/>
                        </a:rPr>
                        <a:t>97 % </a:t>
                      </a:r>
                    </a:p>
                    <a:p>
                      <a:pPr algn="ctr"/>
                      <a:endParaRPr lang="sl-SI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>
                          <a:effectLst/>
                        </a:rPr>
                        <a:t>2,9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214238"/>
                  </a:ext>
                </a:extLst>
              </a:tr>
            </a:tbl>
          </a:graphicData>
        </a:graphic>
      </p:graphicFrame>
      <p:sp>
        <p:nvSpPr>
          <p:cNvPr id="9" name="PoljeZBesedilom 8">
            <a:extLst>
              <a:ext uri="{FF2B5EF4-FFF2-40B4-BE49-F238E27FC236}">
                <a16:creationId xmlns:a16="http://schemas.microsoft.com/office/drawing/2014/main" id="{822481FC-9B98-08F2-EED4-F59D755E4453}"/>
              </a:ext>
            </a:extLst>
          </p:cNvPr>
          <p:cNvSpPr txBox="1"/>
          <p:nvPr/>
        </p:nvSpPr>
        <p:spPr>
          <a:xfrm>
            <a:off x="284860" y="5482848"/>
            <a:ext cx="114830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Vir: </a:t>
            </a:r>
            <a:r>
              <a:rPr lang="en-US" sz="14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Nichols, Emma et al.</a:t>
            </a:r>
            <a:r>
              <a:rPr lang="sl-SI" sz="14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sz="1400" i="0" dirty="0"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Estimation of the global prevalence of dementia in 2019 and forecasted prevalence in 2050: an analysis for the Global Burden of Disease Study 2019</a:t>
            </a:r>
            <a:r>
              <a:rPr lang="sl-SI" sz="1400" i="0" dirty="0">
                <a:solidFill>
                  <a:srgbClr val="666666"/>
                </a:solidFill>
                <a:effectLst/>
                <a:latin typeface="Source Sans Pro" panose="020B0503030403020204" pitchFamily="34" charset="0"/>
              </a:rPr>
              <a:t>. </a:t>
            </a:r>
            <a:r>
              <a:rPr lang="en-US" sz="14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The Lancet Public Health, Volume 7, Issue 2, e105 - e125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8716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7E38B7-2490-1B0B-2801-C00D4E00A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14529"/>
          </a:xfrm>
        </p:spPr>
        <p:txBody>
          <a:bodyPr/>
          <a:lstStyle/>
          <a:p>
            <a:r>
              <a:rPr lang="sl-SI" b="1" cap="small" dirty="0">
                <a:solidFill>
                  <a:srgbClr val="006A8E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OCENA EKONOMSKIH STROŠKOV DEMENCE</a:t>
            </a:r>
            <a:br>
              <a:rPr lang="sl-SI" sz="4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325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D8FDE9-338E-6A05-8AEF-1105C1D1B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5"/>
          </a:xfrm>
        </p:spPr>
        <p:txBody>
          <a:bodyPr>
            <a:normAutofit/>
          </a:bodyPr>
          <a:lstStyle/>
          <a:p>
            <a:pPr algn="ctr"/>
            <a:r>
              <a:rPr lang="sl-SI" sz="3200" b="1" dirty="0">
                <a:latin typeface="Garamond" panose="02020404030301010803" pitchFamily="18" charset="0"/>
              </a:rPr>
              <a:t>Struktura skupnih stroškov za demenco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65D290A-A030-27DD-CE8D-C63219FAA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32668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Direktni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zdravstva</a:t>
            </a: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nanašajo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zdravstvene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oskrbe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kot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bolnišnične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oskrbe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zdravila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ambulantni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pregledi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l-SI" sz="24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Direktni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socialnega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varstva</a:t>
            </a: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nanašajo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formalne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storitve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ki se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izvajajo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zunaj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zdravstvene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oskrbe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vključno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skupnostnimi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storitvami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kot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domu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hrano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prevoz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socialnovarstvenem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zavodu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l-SI" sz="24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neformaln</a:t>
            </a: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</a:t>
            </a: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e: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ocenjujejo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koliko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družinski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oskrbovalci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porabijo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oskrbo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pomoč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vsakodnevnih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aktivnostih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spremljanje/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nadzora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</a:t>
            </a: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osebo</a:t>
            </a:r>
            <a:r>
              <a:rPr lang="sl-SI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 demenco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sz="24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Skupni stroški =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Direktni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zdravstva</a:t>
            </a: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Direktni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socialnega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varstva</a:t>
            </a: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Stroški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neformaln</a:t>
            </a: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oskrb</a:t>
            </a:r>
            <a:r>
              <a:rPr lang="sl-SI" sz="24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sl-SI" sz="24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24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Vir: </a:t>
            </a:r>
            <a:r>
              <a:rPr lang="en-US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Alzheimer’s Disease International, 2010; Alzheimer’s Disease International, 2015; World Health Organization, 2021; </a:t>
            </a:r>
            <a:r>
              <a:rPr lang="en-US" sz="22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Wimo</a:t>
            </a:r>
            <a:r>
              <a:rPr lang="en-US" sz="2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2011.</a:t>
            </a:r>
            <a:endParaRPr lang="sl-SI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8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17129A-6B71-3E8A-E173-BDCEAF9F9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Ocena stroškov za demenco za svetovno regijo po strukturi stroškov letno (skupni stroški, stroški neformalne oskrbe</a:t>
            </a:r>
            <a:r>
              <a:rPr lang="sl-SI" sz="28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direktni stroški socialnega varstva in direktni </a:t>
            </a:r>
            <a:r>
              <a:rPr lang="sl-SI" sz="2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 zdravstva), 2019</a:t>
            </a:r>
            <a:r>
              <a:rPr lang="sl-SI" sz="2800" b="1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F10797-A05F-FE7E-7F72-35B66E301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>
                <a:latin typeface="Garamond" panose="02020404030301010803" pitchFamily="18" charset="0"/>
              </a:rPr>
              <a:t>Pregled literature </a:t>
            </a:r>
            <a:endParaRPr lang="sl-SI" sz="2400" dirty="0">
              <a:latin typeface="Garamond" panose="02020404030301010803" pitchFamily="18" charset="0"/>
            </a:endParaRPr>
          </a:p>
          <a:p>
            <a:r>
              <a:rPr lang="sl-SI" sz="2400" dirty="0">
                <a:latin typeface="Garamond" panose="02020404030301010803" pitchFamily="18" charset="0"/>
              </a:rPr>
              <a:t>V letu </a:t>
            </a:r>
            <a:r>
              <a:rPr lang="sl-SI" sz="2400" b="1" dirty="0">
                <a:latin typeface="Garamond" panose="02020404030301010803" pitchFamily="18" charset="0"/>
              </a:rPr>
              <a:t>2019</a:t>
            </a:r>
            <a:r>
              <a:rPr lang="sl-SI" sz="2400" dirty="0">
                <a:latin typeface="Garamond" panose="02020404030301010803" pitchFamily="18" charset="0"/>
              </a:rPr>
              <a:t> so svetovni skupni stroški demence za dobrih 55 milijonov oseb z demenco znašali dobrih </a:t>
            </a:r>
            <a:r>
              <a:rPr lang="sl-SI" sz="2400" b="1" dirty="0">
                <a:latin typeface="Garamond" panose="02020404030301010803" pitchFamily="18" charset="0"/>
              </a:rPr>
              <a:t>1313 milijard USD letno </a:t>
            </a:r>
            <a:r>
              <a:rPr lang="sl-SI" sz="2400" dirty="0">
                <a:latin typeface="Garamond" panose="02020404030301010803" pitchFamily="18" charset="0"/>
              </a:rPr>
              <a:t>od tega:  </a:t>
            </a:r>
          </a:p>
          <a:p>
            <a:pPr lvl="1"/>
            <a:r>
              <a:rPr lang="sl-SI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stroški neformalne oskrbe</a:t>
            </a:r>
            <a:r>
              <a:rPr lang="sl-SI" dirty="0">
                <a:latin typeface="Garamond" panose="02020404030301010803" pitchFamily="18" charset="0"/>
              </a:rPr>
              <a:t> dobrih </a:t>
            </a:r>
            <a:r>
              <a:rPr lang="sl-SI" b="1" dirty="0">
                <a:latin typeface="Garamond" panose="02020404030301010803" pitchFamily="18" charset="0"/>
              </a:rPr>
              <a:t>651 milijard USD letno</a:t>
            </a:r>
            <a:endParaRPr lang="sl-SI" dirty="0">
              <a:latin typeface="Garamond" panose="02020404030301010803" pitchFamily="18" charset="0"/>
            </a:endParaRPr>
          </a:p>
          <a:p>
            <a:pPr lvl="1"/>
            <a:r>
              <a:rPr lang="sl-SI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direktni stroški socialnega </a:t>
            </a:r>
            <a:r>
              <a:rPr lang="sl-SI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varstva 449 </a:t>
            </a:r>
            <a:r>
              <a:rPr lang="sl-SI" b="1" dirty="0">
                <a:latin typeface="Garamond" panose="02020404030301010803" pitchFamily="18" charset="0"/>
              </a:rPr>
              <a:t>milijard USD letno</a:t>
            </a:r>
            <a:endParaRPr lang="sl-SI" b="1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sl-SI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direktni stroški zdravstva 213 </a:t>
            </a:r>
            <a:r>
              <a:rPr lang="sl-SI" b="1" dirty="0">
                <a:latin typeface="Garamond" panose="02020404030301010803" pitchFamily="18" charset="0"/>
              </a:rPr>
              <a:t>milijard USD letno</a:t>
            </a:r>
            <a:endParaRPr lang="sl-SI" b="1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400" dirty="0">
                <a:latin typeface="Garamond" panose="02020404030301010803" pitchFamily="18" charset="0"/>
              </a:rPr>
              <a:t>Na osebo z demenco stroški slabih </a:t>
            </a:r>
            <a:r>
              <a:rPr lang="sl-SI" sz="2400" b="1" dirty="0">
                <a:latin typeface="Garamond" panose="02020404030301010803" pitchFamily="18" charset="0"/>
              </a:rPr>
              <a:t>24.000 USD </a:t>
            </a:r>
            <a:r>
              <a:rPr lang="sl-SI" sz="2400" dirty="0">
                <a:latin typeface="Garamond" panose="02020404030301010803" pitchFamily="18" charset="0"/>
              </a:rPr>
              <a:t>v letu 2019 </a:t>
            </a:r>
          </a:p>
          <a:p>
            <a:r>
              <a:rPr lang="sl-SI" sz="2400" dirty="0">
                <a:latin typeface="Garamond" panose="02020404030301010803" pitchFamily="18" charset="0"/>
              </a:rPr>
              <a:t>V letu 2015 skupni stroški </a:t>
            </a:r>
            <a:r>
              <a:rPr lang="sl-SI" sz="2400" b="1" dirty="0">
                <a:latin typeface="Garamond" panose="02020404030301010803" pitchFamily="18" charset="0"/>
              </a:rPr>
              <a:t>818 milijard USD letno za 47 milijonov oseb z demenco.</a:t>
            </a:r>
            <a:endParaRPr lang="sl-SI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sl-SI" sz="240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Wimo</a:t>
            </a:r>
            <a:r>
              <a:rPr lang="sl-SI" sz="240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 et </a:t>
            </a:r>
            <a:r>
              <a:rPr lang="sl-SI" sz="240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al</a:t>
            </a:r>
            <a:r>
              <a:rPr lang="sl-SI" sz="240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Garamond" panose="02020404030301010803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., 2023; WHO, </a:t>
            </a:r>
            <a:r>
              <a:rPr lang="sl-SI" sz="2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2021.</a:t>
            </a:r>
            <a:endParaRPr lang="sl-SI" sz="2400" dirty="0">
              <a:latin typeface="Garamond" panose="02020404030301010803" pitchFamily="18" charset="0"/>
            </a:endParaRPr>
          </a:p>
          <a:p>
            <a:endParaRPr lang="sl-SI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0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1142</Words>
  <Application>Microsoft Office PowerPoint</Application>
  <PresentationFormat>Širokozaslonsko</PresentationFormat>
  <Paragraphs>190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Garamond</vt:lpstr>
      <vt:lpstr>Segoe UI</vt:lpstr>
      <vt:lpstr>Source Sans Pro</vt:lpstr>
      <vt:lpstr>Source Sans Pro Subset</vt:lpstr>
      <vt:lpstr>Times New Roman</vt:lpstr>
      <vt:lpstr>Officeova tema</vt:lpstr>
      <vt:lpstr>PowerPointova predstavitev</vt:lpstr>
      <vt:lpstr>Delež prebivalcev starih 65 + let, 2021 in 2050: OECD in Slovenija </vt:lpstr>
      <vt:lpstr>Delež prebivalcev starih 80+ let, 2021 in 2050: OECD in Slovenija </vt:lpstr>
      <vt:lpstr>Ocenjena prevalenca demence 2011, 2021, 2040</vt:lpstr>
      <vt:lpstr>Ocenjena prevalenca demence: število oseb z demenco na 1000 prebivalcev za leta 2011, 2021, 2040</vt:lpstr>
      <vt:lpstr>Število primerov demence v letu 2019 in v letu 2050,  % spremembe in starostno standardizirana stopnja</vt:lpstr>
      <vt:lpstr>OCENA EKONOMSKIH STROŠKOV DEMENCE </vt:lpstr>
      <vt:lpstr>Struktura skupnih stroškov za demenco</vt:lpstr>
      <vt:lpstr>Ocena stroškov za demenco za svetovno regijo po strukturi stroškov letno (skupni stroški, stroški neformalne oskrbe, direktni stroški socialnega varstva in direktni stroški zdravstva), 2019 </vt:lpstr>
      <vt:lpstr>Ocena stroškov za demenco za Evropo* po strukturi stroškov letno (skupni stroški, stroški neformalne oskrbe, direktni stroški socialnega varstva in direktni stroški zdravstva), 2019 </vt:lpstr>
      <vt:lpstr>Ocena stroškov demence po strukturi stroškov, Slovenija, 2019: skupni stroški demence slabih 494 milijonov €</vt:lpstr>
      <vt:lpstr>Ocena stroškov demence po strukturi stroškov, Slovenija, 2019, na osebo z demenco: slabih 14.000 €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Ambulanta</dc:creator>
  <cp:lastModifiedBy>Samo Belavič Pušnik</cp:lastModifiedBy>
  <cp:revision>240</cp:revision>
  <dcterms:created xsi:type="dcterms:W3CDTF">2024-09-09T10:03:19Z</dcterms:created>
  <dcterms:modified xsi:type="dcterms:W3CDTF">2024-09-16T06:53:02Z</dcterms:modified>
</cp:coreProperties>
</file>