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71"/>
  </p:notesMasterIdLst>
  <p:sldIdLst>
    <p:sldId id="286" r:id="rId5"/>
    <p:sldId id="287" r:id="rId6"/>
    <p:sldId id="318" r:id="rId7"/>
    <p:sldId id="319" r:id="rId8"/>
    <p:sldId id="363" r:id="rId9"/>
    <p:sldId id="341" r:id="rId10"/>
    <p:sldId id="342" r:id="rId11"/>
    <p:sldId id="343" r:id="rId12"/>
    <p:sldId id="293" r:id="rId13"/>
    <p:sldId id="357" r:id="rId14"/>
    <p:sldId id="355" r:id="rId15"/>
    <p:sldId id="361" r:id="rId16"/>
    <p:sldId id="362" r:id="rId17"/>
    <p:sldId id="297" r:id="rId18"/>
    <p:sldId id="364" r:id="rId19"/>
    <p:sldId id="359" r:id="rId20"/>
    <p:sldId id="331" r:id="rId21"/>
    <p:sldId id="322" r:id="rId22"/>
    <p:sldId id="290" r:id="rId23"/>
    <p:sldId id="292" r:id="rId24"/>
    <p:sldId id="296" r:id="rId25"/>
    <p:sldId id="332" r:id="rId26"/>
    <p:sldId id="320" r:id="rId27"/>
    <p:sldId id="375" r:id="rId28"/>
    <p:sldId id="303" r:id="rId29"/>
    <p:sldId id="267" r:id="rId30"/>
    <p:sldId id="353" r:id="rId31"/>
    <p:sldId id="354" r:id="rId32"/>
    <p:sldId id="305" r:id="rId33"/>
    <p:sldId id="304" r:id="rId34"/>
    <p:sldId id="309" r:id="rId35"/>
    <p:sldId id="333" r:id="rId36"/>
    <p:sldId id="334" r:id="rId37"/>
    <p:sldId id="310" r:id="rId38"/>
    <p:sldId id="312" r:id="rId39"/>
    <p:sldId id="317" r:id="rId40"/>
    <p:sldId id="313" r:id="rId41"/>
    <p:sldId id="314" r:id="rId42"/>
    <p:sldId id="315" r:id="rId43"/>
    <p:sldId id="374" r:id="rId44"/>
    <p:sldId id="323" r:id="rId45"/>
    <p:sldId id="336" r:id="rId46"/>
    <p:sldId id="337" r:id="rId47"/>
    <p:sldId id="371" r:id="rId48"/>
    <p:sldId id="372" r:id="rId49"/>
    <p:sldId id="373" r:id="rId50"/>
    <p:sldId id="345" r:id="rId51"/>
    <p:sldId id="346" r:id="rId52"/>
    <p:sldId id="347" r:id="rId53"/>
    <p:sldId id="350" r:id="rId54"/>
    <p:sldId id="351" r:id="rId55"/>
    <p:sldId id="352" r:id="rId56"/>
    <p:sldId id="348" r:id="rId57"/>
    <p:sldId id="324" r:id="rId58"/>
    <p:sldId id="330" r:id="rId59"/>
    <p:sldId id="271" r:id="rId60"/>
    <p:sldId id="327" r:id="rId61"/>
    <p:sldId id="326" r:id="rId62"/>
    <p:sldId id="329" r:id="rId63"/>
    <p:sldId id="274" r:id="rId64"/>
    <p:sldId id="328" r:id="rId65"/>
    <p:sldId id="282" r:id="rId66"/>
    <p:sldId id="285" r:id="rId67"/>
    <p:sldId id="283" r:id="rId68"/>
    <p:sldId id="284" r:id="rId69"/>
    <p:sldId id="335" r:id="rId7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ja Tepej-Jocić" initials="LTJ" lastIdx="0" clrIdx="0">
    <p:extLst>
      <p:ext uri="{19B8F6BF-5375-455C-9EA6-DF929625EA0E}">
        <p15:presenceInfo xmlns:p15="http://schemas.microsoft.com/office/powerpoint/2012/main" userId="Lucija Tepej-Joc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64688" autoAdjust="0"/>
  </p:normalViewPr>
  <p:slideViewPr>
    <p:cSldViewPr snapToGrid="0">
      <p:cViewPr varScale="1">
        <p:scale>
          <a:sx n="57" d="100"/>
          <a:sy n="57" d="100"/>
        </p:scale>
        <p:origin x="106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20E35-C794-432B-99E6-C7B28EE9D18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4882E-454D-4E5F-B2FA-14C5CBB7A9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964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os.eu/uploads/tx_epsosfileshare/D3.2.2_Final_Definition_Functional_Service_Req_Patient_Summary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757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ZZPPZ– Zakon o zbirkah podatkov s področja</a:t>
            </a:r>
            <a:r>
              <a:rPr lang="sl-SI" baseline="0" dirty="0" smtClean="0"/>
              <a:t> zdravstvenega varstva</a:t>
            </a:r>
          </a:p>
          <a:p>
            <a:r>
              <a:rPr lang="sl-SI" baseline="0" dirty="0" smtClean="0"/>
              <a:t>CRPP je naveden v besedilu zakona (14.b člen)</a:t>
            </a:r>
          </a:p>
          <a:p>
            <a:r>
              <a:rPr lang="sl-SI" baseline="0" dirty="0" err="1" smtClean="0"/>
              <a:t>PPoP</a:t>
            </a:r>
            <a:r>
              <a:rPr lang="sl-SI" baseline="0" dirty="0" smtClean="0"/>
              <a:t> je naveden v besedilu zakona  (14 c člen)</a:t>
            </a:r>
          </a:p>
          <a:p>
            <a:r>
              <a:rPr lang="sl-SI" baseline="0" dirty="0" smtClean="0"/>
              <a:t>Druge zbirke </a:t>
            </a:r>
            <a:r>
              <a:rPr lang="sl-SI" baseline="0" dirty="0" err="1" smtClean="0"/>
              <a:t>eZdravja</a:t>
            </a:r>
            <a:r>
              <a:rPr lang="sl-SI" baseline="0" dirty="0" smtClean="0"/>
              <a:t> so navedene v Prilogi 2 </a:t>
            </a:r>
          </a:p>
          <a:p>
            <a:r>
              <a:rPr lang="sl-SI" baseline="0" dirty="0" smtClean="0"/>
              <a:t>Druge zbirke podatkov s področja zdravstvenega varstva so navedene v Prilogi 1 (npr. register raka, evidenca poškodb pri delu, register hemofilikov...)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01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Velja za vse podatke</a:t>
            </a:r>
            <a:r>
              <a:rPr lang="sl-SI" baseline="0" dirty="0" smtClean="0"/>
              <a:t> iz </a:t>
            </a:r>
            <a:r>
              <a:rPr lang="sl-SI" baseline="0" dirty="0" err="1" smtClean="0"/>
              <a:t>eZdravja</a:t>
            </a:r>
            <a:r>
              <a:rPr lang="sl-SI" baseline="0" dirty="0" smtClean="0"/>
              <a:t>, ne zgolj za CRPP. Tudi </a:t>
            </a:r>
            <a:r>
              <a:rPr lang="sl-SI" baseline="0" dirty="0" err="1" smtClean="0"/>
              <a:t>eNapotnice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eRecept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Teleradiologija</a:t>
            </a:r>
            <a:r>
              <a:rPr lang="sl-SI" baseline="0" dirty="0" smtClean="0"/>
              <a:t>….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85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Del podatkov, ki je v</a:t>
            </a:r>
            <a:r>
              <a:rPr lang="sl-SI" baseline="0" dirty="0" smtClean="0"/>
              <a:t> CRPP/</a:t>
            </a:r>
            <a:r>
              <a:rPr lang="sl-SI" baseline="0" dirty="0" err="1" smtClean="0"/>
              <a:t>PPoP</a:t>
            </a:r>
            <a:r>
              <a:rPr lang="sl-SI" baseline="0" dirty="0" smtClean="0"/>
              <a:t>, vidijo vsi zdravstveni delavci v vseh ustanovah. To so osnovni podatki o opravljenem cepljenju in podatki o prijavljenih neželenih učinkih.</a:t>
            </a:r>
          </a:p>
          <a:p>
            <a:r>
              <a:rPr lang="sl-SI" baseline="0" dirty="0" smtClean="0"/>
              <a:t>Del podatkov, ki je samo v </a:t>
            </a:r>
            <a:r>
              <a:rPr lang="sl-SI" baseline="0" dirty="0" err="1" smtClean="0"/>
              <a:t>eRCO</a:t>
            </a:r>
            <a:r>
              <a:rPr lang="sl-SI" baseline="0" dirty="0" smtClean="0"/>
              <a:t>, trenutno vidi samo upravljavec registra cepljenih oseb  (NIJZ, Center za nalezljive bolezni)</a:t>
            </a:r>
          </a:p>
          <a:p>
            <a:r>
              <a:rPr lang="sl-SI" baseline="0" dirty="0" smtClean="0"/>
              <a:t>Zdravniki </a:t>
            </a:r>
            <a:r>
              <a:rPr lang="sl-SI" baseline="0" dirty="0" err="1" smtClean="0"/>
              <a:t>cepitelji</a:t>
            </a:r>
            <a:r>
              <a:rPr lang="sl-SI" baseline="0" dirty="0" smtClean="0"/>
              <a:t> trenutno nimajo neposrednega dostopa do </a:t>
            </a:r>
            <a:r>
              <a:rPr lang="sl-SI" baseline="0" dirty="0" err="1" smtClean="0"/>
              <a:t>eRCO</a:t>
            </a:r>
            <a:r>
              <a:rPr lang="sl-SI" baseline="0" dirty="0" smtClean="0"/>
              <a:t>. Če npr. pediater želi seznam podatkov za vse svoje paciente, se mora obrniti na NIJZ.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40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62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66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Slovenian</a:t>
            </a:r>
            <a:r>
              <a:rPr lang="sl-SI" dirty="0" smtClean="0"/>
              <a:t> </a:t>
            </a:r>
            <a:r>
              <a:rPr lang="sl-SI" dirty="0" err="1" smtClean="0"/>
              <a:t>Patient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Summary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based</a:t>
            </a:r>
            <a:r>
              <a:rPr lang="sl-SI" baseline="0" dirty="0" smtClean="0"/>
              <a:t> on </a:t>
            </a:r>
            <a:r>
              <a:rPr lang="sl-SI" baseline="0" dirty="0" err="1" smtClean="0"/>
              <a:t>epSOS</a:t>
            </a:r>
            <a:r>
              <a:rPr lang="sl-SI" baseline="0" dirty="0" smtClean="0"/>
              <a:t> (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Open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http://www.epsos.eu</a:t>
            </a:r>
          </a:p>
          <a:p>
            <a:r>
              <a:rPr lang="sl-SI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http://www.epsos.eu/uploads/tx_epsosfileshare/D3.2.2_Final_Definition_Functional_Service_Req_Patient_Summary.pdf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0B2B-7167-4517-A570-DAFB258F99A6}" type="slidenum">
              <a:rPr lang="sl-SI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3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Izjave</a:t>
            </a:r>
            <a:r>
              <a:rPr lang="sl-SI" baseline="0" dirty="0" smtClean="0"/>
              <a:t> po Zakonu pa pacientovih pravicah  (</a:t>
            </a:r>
            <a:r>
              <a:rPr lang="sl-SI" baseline="0" dirty="0" err="1" smtClean="0"/>
              <a:t>zPacP</a:t>
            </a:r>
            <a:r>
              <a:rPr lang="sl-SI" baseline="0" dirty="0" smtClean="0"/>
              <a:t>) 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l-SI" b="1" baseline="0" dirty="0" smtClean="0"/>
              <a:t>Vnaprejšnja zavrnitev zdravstvene oskrbe po pojasnilu; </a:t>
            </a:r>
            <a:r>
              <a:rPr lang="sl-SI" baseline="0" dirty="0" smtClean="0"/>
              <a:t>Podpisniki pacient, osebni zdravnik in varuh pacientovih pravic. Pacientov podpis mora biti overjen.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sl-SI" baseline="0" dirty="0" smtClean="0"/>
              <a:t>Primeri: zavrnitev transfuzije iz verskih razlogov; zavrnitev oživljanja; zavrnitev umetnega hranjenja; zavrnitev priklopa na umetna pljuča…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l-SI" b="1" baseline="0" dirty="0" smtClean="0"/>
              <a:t>Zdravstveni pooblaščenec; </a:t>
            </a:r>
            <a:r>
              <a:rPr lang="sl-SI" b="0" baseline="0" dirty="0" smtClean="0"/>
              <a:t>podpisnika pooblastitelj in pooblaščenec. Podpis pacienta-pooblastitelja mora biti overjen.7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sl-SI" b="0" baseline="0" dirty="0" smtClean="0"/>
              <a:t>Primer: ostareli starši pooblastijo svojega otroka, da v njihovem imenu nastopa v zdravstvenem sistemu (privoli v operacijo, dobiva izvide, se odloča o poteku zdravljenja…)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sl-SI" b="1" baseline="0" dirty="0" smtClean="0"/>
              <a:t>Privolitev / zavrnitev seznanitve z zdravstveno dokumentacijo</a:t>
            </a:r>
            <a:r>
              <a:rPr lang="sl-SI" b="0" baseline="0" dirty="0" smtClean="0"/>
              <a:t> za osebe, ki po zakonu dobivajo informacije (zakonec, starši, skrbniki,  otroci)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sl-SI" b="0" baseline="0" dirty="0" smtClean="0"/>
              <a:t>Primer: prepovem, da bi bolnišnica moje svojce seznanila diagnozo</a:t>
            </a:r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60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84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VZD = vrsta zdravstvene</a:t>
            </a:r>
            <a:r>
              <a:rPr lang="sl-SI" baseline="0" dirty="0" smtClean="0"/>
              <a:t> dejavnosti, npr. pediatrija, družinska medicina, zobozdravstvo, čeljustna kirurgija, psihiatrija, ginekologija….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316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27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Store </a:t>
            </a:r>
            <a:r>
              <a:rPr lang="sl-SI" dirty="0" err="1" smtClean="0"/>
              <a:t>Signed</a:t>
            </a:r>
            <a:r>
              <a:rPr lang="sl-SI" dirty="0" smtClean="0"/>
              <a:t> </a:t>
            </a:r>
            <a:r>
              <a:rPr lang="sl-SI" dirty="0" err="1" smtClean="0"/>
              <a:t>doc</a:t>
            </a:r>
            <a:r>
              <a:rPr lang="sl-SI" baseline="0" dirty="0" err="1" smtClean="0"/>
              <a:t>je</a:t>
            </a:r>
            <a:r>
              <a:rPr lang="sl-SI" baseline="0" dirty="0" smtClean="0"/>
              <a:t> kombinirana </a:t>
            </a:r>
            <a:r>
              <a:rPr lang="sl-SI" baseline="0" dirty="0" err="1" smtClean="0"/>
              <a:t>transkacija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StoreDoc</a:t>
            </a:r>
            <a:r>
              <a:rPr lang="sl-SI" baseline="0" dirty="0" smtClean="0"/>
              <a:t> + </a:t>
            </a:r>
            <a:r>
              <a:rPr lang="sl-SI" baseline="0" dirty="0" err="1" smtClean="0"/>
              <a:t>signDoc</a:t>
            </a:r>
            <a:endParaRPr lang="sl-SI" baseline="0" dirty="0" smtClean="0"/>
          </a:p>
          <a:p>
            <a:r>
              <a:rPr lang="sl-SI" baseline="0" dirty="0" smtClean="0"/>
              <a:t>Podobno </a:t>
            </a:r>
            <a:r>
              <a:rPr lang="sl-SI" baseline="0" dirty="0" err="1" smtClean="0"/>
              <a:t>replaceWithSignedDoc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52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http://www.pisrs.si/Pis.web/pregledPredpisa?id=ZAKO1419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82E-454D-4E5F-B2FA-14C5CBB7A975}" type="slidenum">
              <a:rPr lang="sl-SI" smtClean="0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19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7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1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21" y="273050"/>
            <a:ext cx="2738967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273050"/>
            <a:ext cx="80137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76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159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93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3519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4"/>
            <a:ext cx="5376333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604964"/>
            <a:ext cx="5376333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43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39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6452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00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0667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6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6410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01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01" y="273050"/>
            <a:ext cx="2738967" cy="58483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13700" cy="58483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26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957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38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21987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988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571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520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9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4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391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3531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417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489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9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444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905524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4"/>
            <a:ext cx="5376333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604964"/>
            <a:ext cx="5376333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830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74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44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9"/>
            <a:ext cx="5376335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50" y="1604969"/>
            <a:ext cx="5376335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6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09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2994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3106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893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01" y="273050"/>
            <a:ext cx="2738967" cy="58483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13700" cy="58483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83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70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5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1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 flipH="1">
            <a:off x="10494439" y="6421471"/>
            <a:ext cx="1714500" cy="1587"/>
          </a:xfrm>
          <a:prstGeom prst="line">
            <a:avLst/>
          </a:prstGeom>
          <a:noFill/>
          <a:ln w="9360">
            <a:solidFill>
              <a:srgbClr val="17375E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 flipV="1">
            <a:off x="10665887" y="6311900"/>
            <a:ext cx="2116" cy="312738"/>
          </a:xfrm>
          <a:prstGeom prst="line">
            <a:avLst/>
          </a:prstGeom>
          <a:noFill/>
          <a:ln w="9360">
            <a:solidFill>
              <a:srgbClr val="17375E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5" y="6413533"/>
            <a:ext cx="125306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0" y="4763"/>
            <a:ext cx="12166601" cy="423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3168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sl-SI">
              <a:solidFill>
                <a:prstClr val="black"/>
              </a:solidFill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4285" r="11469" b="-3384"/>
          <a:stretch>
            <a:fillRect/>
          </a:stretch>
        </p:blipFill>
        <p:spPr bwMode="auto">
          <a:xfrm>
            <a:off x="-21164" y="25400"/>
            <a:ext cx="295275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3" y="12701"/>
            <a:ext cx="2120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3083"/>
            <a:ext cx="1095586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</a:t>
            </a:r>
          </a:p>
        </p:txBody>
      </p:sp>
      <p:sp>
        <p:nvSpPr>
          <p:cNvPr id="205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9"/>
            <a:ext cx="10955867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4"/>
            <a:r>
              <a:rPr lang="en-GB" smtClean="0"/>
              <a:t>Deveta raven orisa</a:t>
            </a:r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7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9" name="Oval 1"/>
          <p:cNvSpPr>
            <a:spLocks noChangeArrowheads="1"/>
          </p:cNvSpPr>
          <p:nvPr/>
        </p:nvSpPr>
        <p:spPr bwMode="auto">
          <a:xfrm>
            <a:off x="-148161" y="6353175"/>
            <a:ext cx="1185333" cy="814388"/>
          </a:xfrm>
          <a:prstGeom prst="ellipse">
            <a:avLst/>
          </a:prstGeom>
          <a:solidFill>
            <a:srgbClr val="376092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643721"/>
            <a:ext cx="680292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Tahoma" pitchFamily="34" charset="0"/>
              <a:buNone/>
              <a:defRPr/>
            </a:pPr>
            <a:r>
              <a:rPr lang="en-GB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Stran | </a:t>
            </a:r>
            <a:fld id="{A3B8BA83-190F-40D5-A178-5ECDA06E4E23}" type="slidenum">
              <a:rPr lang="en-GB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pPr eaLnBrk="1" hangingPunct="1">
                <a:buClr>
                  <a:srgbClr val="FFFFFF"/>
                </a:buClr>
                <a:buFont typeface="Tahoma" pitchFamily="34" charset="0"/>
                <a:buNone/>
                <a:defRPr/>
              </a:pPr>
              <a:t>‹#›</a:t>
            </a:fld>
            <a:endParaRPr lang="en-GB" sz="8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61" name="Pravokotnik 1"/>
          <p:cNvSpPr>
            <a:spLocks noChangeArrowheads="1"/>
          </p:cNvSpPr>
          <p:nvPr/>
        </p:nvSpPr>
        <p:spPr bwMode="auto">
          <a:xfrm>
            <a:off x="624424" y="25433"/>
            <a:ext cx="2878667" cy="523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pic>
        <p:nvPicPr>
          <p:cNvPr id="2062" name="Slika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85" y="44454"/>
            <a:ext cx="286808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2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5pPr>
      <a:lvl6pPr marL="4572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6pPr>
      <a:lvl7pPr marL="9144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7pPr>
      <a:lvl8pPr marL="13716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8pPr>
      <a:lvl9pPr marL="18288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30200" indent="-330200" algn="l" defTabSz="449263" rtl="0" eaLnBrk="1" fontAlgn="base" hangingPunct="1">
        <a:lnSpc>
          <a:spcPct val="10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1" fontAlgn="base" hangingPunct="1">
        <a:lnSpc>
          <a:spcPct val="10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4763"/>
            <a:ext cx="12166600" cy="423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3168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sl-SI" sz="180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4285" r="11469" b="-3384"/>
          <a:stretch>
            <a:fillRect/>
          </a:stretch>
        </p:blipFill>
        <p:spPr bwMode="auto">
          <a:xfrm>
            <a:off x="-21166" y="25400"/>
            <a:ext cx="295275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Line 3"/>
          <p:cNvSpPr>
            <a:spLocks noChangeShapeType="1"/>
          </p:cNvSpPr>
          <p:nvPr/>
        </p:nvSpPr>
        <p:spPr bwMode="auto">
          <a:xfrm flipH="1">
            <a:off x="-21167" y="6361114"/>
            <a:ext cx="1619251" cy="1587"/>
          </a:xfrm>
          <a:prstGeom prst="line">
            <a:avLst/>
          </a:prstGeom>
          <a:noFill/>
          <a:ln w="9360">
            <a:solidFill>
              <a:srgbClr val="17375E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 flipV="1">
            <a:off x="1428751" y="6234114"/>
            <a:ext cx="2116" cy="312737"/>
          </a:xfrm>
          <a:prstGeom prst="line">
            <a:avLst/>
          </a:prstGeom>
          <a:noFill/>
          <a:ln w="9360">
            <a:solidFill>
              <a:srgbClr val="17375E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400801"/>
            <a:ext cx="125306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1" y="12701"/>
            <a:ext cx="2120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5586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4"/>
            <a:ext cx="10955867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4"/>
            <a:r>
              <a:rPr lang="en-GB" smtClean="0"/>
              <a:t>Deveta raven orisa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-11113"/>
            <a:ext cx="1226185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 useBgFill="1">
        <p:nvSpPr>
          <p:cNvPr id="1035" name="Pravokotnik 2"/>
          <p:cNvSpPr>
            <a:spLocks noChangeArrowheads="1"/>
          </p:cNvSpPr>
          <p:nvPr/>
        </p:nvSpPr>
        <p:spPr bwMode="auto">
          <a:xfrm>
            <a:off x="2063751" y="115889"/>
            <a:ext cx="4127500" cy="7207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1036" name="Slika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06" y="312918"/>
            <a:ext cx="2188042" cy="3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48" y="193857"/>
            <a:ext cx="1577507" cy="5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5pPr>
      <a:lvl6pPr marL="4572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6pPr>
      <a:lvl7pPr marL="9144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7pPr>
      <a:lvl8pPr marL="13716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8pPr>
      <a:lvl9pPr marL="18288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30200" indent="-330200" algn="l" defTabSz="449263" rtl="0" eaLnBrk="1" fontAlgn="base" hangingPunct="1">
        <a:lnSpc>
          <a:spcPct val="10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1" fontAlgn="base" hangingPunct="1">
        <a:lnSpc>
          <a:spcPct val="10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22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5pPr>
      <a:lvl6pPr marL="4572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6pPr>
      <a:lvl7pPr marL="9144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7pPr>
      <a:lvl8pPr marL="13716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8pPr>
      <a:lvl9pPr marL="18288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30200" indent="-330200" algn="l" defTabSz="449263" rtl="0" eaLnBrk="1" fontAlgn="base" hangingPunct="1">
        <a:lnSpc>
          <a:spcPct val="10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1" fontAlgn="base" hangingPunct="1">
        <a:lnSpc>
          <a:spcPct val="10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 flipH="1">
            <a:off x="10494434" y="6421439"/>
            <a:ext cx="1714500" cy="1587"/>
          </a:xfrm>
          <a:prstGeom prst="line">
            <a:avLst/>
          </a:prstGeom>
          <a:noFill/>
          <a:ln w="9360">
            <a:solidFill>
              <a:srgbClr val="17375E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 flipV="1">
            <a:off x="10665885" y="6311900"/>
            <a:ext cx="2116" cy="312738"/>
          </a:xfrm>
          <a:prstGeom prst="line">
            <a:avLst/>
          </a:prstGeom>
          <a:noFill/>
          <a:ln w="9360">
            <a:solidFill>
              <a:srgbClr val="17375E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6413501"/>
            <a:ext cx="125306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4763"/>
            <a:ext cx="12166600" cy="423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3168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sl-SI" sz="1800"/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4285" r="11469" b="-3384"/>
          <a:stretch>
            <a:fillRect/>
          </a:stretch>
        </p:blipFill>
        <p:spPr bwMode="auto">
          <a:xfrm>
            <a:off x="-21166" y="25400"/>
            <a:ext cx="295275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1" y="12701"/>
            <a:ext cx="2120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1"/>
            <a:ext cx="1095586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</a:t>
            </a:r>
          </a:p>
        </p:txBody>
      </p:sp>
      <p:sp>
        <p:nvSpPr>
          <p:cNvPr id="205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4"/>
            <a:ext cx="10955867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4"/>
            <a:r>
              <a:rPr lang="en-GB" smtClean="0"/>
              <a:t>Deveta raven orisa</a:t>
            </a:r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9" name="Oval 1"/>
          <p:cNvSpPr>
            <a:spLocks noChangeArrowheads="1"/>
          </p:cNvSpPr>
          <p:nvPr/>
        </p:nvSpPr>
        <p:spPr bwMode="auto">
          <a:xfrm>
            <a:off x="-148167" y="6353175"/>
            <a:ext cx="1185333" cy="814388"/>
          </a:xfrm>
          <a:prstGeom prst="ellipse">
            <a:avLst/>
          </a:prstGeom>
          <a:solidFill>
            <a:srgbClr val="376092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sl-SI" sz="180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643689"/>
            <a:ext cx="680292" cy="21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defRPr/>
            </a:pPr>
            <a:r>
              <a:rPr lang="en-GB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Stran | </a:t>
            </a:r>
            <a:fld id="{A3B8BA83-190F-40D5-A178-5ECDA06E4E23}" type="slidenum">
              <a:rPr lang="en-GB" sz="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pPr eaLnBrk="1" hangingPunct="1">
                <a:lnSpc>
                  <a:spcPct val="100000"/>
                </a:lnSpc>
                <a:buClr>
                  <a:srgbClr val="FFFFFF"/>
                </a:buClr>
                <a:buFont typeface="Tahoma" pitchFamily="34" charset="0"/>
                <a:buNone/>
                <a:defRPr/>
              </a:pPr>
              <a:t>‹#›</a:t>
            </a:fld>
            <a:endParaRPr lang="en-GB" sz="8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61" name="Pravokotnik 1"/>
          <p:cNvSpPr>
            <a:spLocks noChangeArrowheads="1"/>
          </p:cNvSpPr>
          <p:nvPr/>
        </p:nvSpPr>
        <p:spPr bwMode="auto">
          <a:xfrm>
            <a:off x="624417" y="25401"/>
            <a:ext cx="2878667" cy="523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l-SI" sz="1800"/>
          </a:p>
        </p:txBody>
      </p:sp>
      <p:pic>
        <p:nvPicPr>
          <p:cNvPr id="2062" name="Slika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0" y="84932"/>
            <a:ext cx="2672217" cy="37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52" y="12701"/>
            <a:ext cx="1593136" cy="5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5pPr>
      <a:lvl6pPr marL="4572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6pPr>
      <a:lvl7pPr marL="9144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7pPr>
      <a:lvl8pPr marL="13716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8pPr>
      <a:lvl9pPr marL="1828800" algn="ctr" defTabSz="449263" rtl="0" eaLnBrk="1" fontAlgn="base" hangingPunct="1">
        <a:lnSpc>
          <a:spcPct val="10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30200" indent="-330200" algn="l" defTabSz="449263" rtl="0" eaLnBrk="1" fontAlgn="base" hangingPunct="1">
        <a:lnSpc>
          <a:spcPct val="10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1" fontAlgn="base" hangingPunct="1">
        <a:lnSpc>
          <a:spcPct val="10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0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0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rpp@nijz.s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.wdp"/><Relationship Id="rId1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zvem.ezdrav.si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rpp@nijz.si" TargetMode="External"/><Relationship Id="rId2" Type="http://schemas.openxmlformats.org/officeDocument/2006/relationships/hyperlink" Target="http://www.ezdrav.si/crpp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rpp.podpora@marand.s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72.29.4.80:8080/jsp/reguser.jsp" TargetMode="External"/><Relationship Id="rId2" Type="http://schemas.openxmlformats.org/officeDocument/2006/relationships/hyperlink" Target="mailto:Terminologija@nijz.si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Uros.Joras@rrc.si" TargetMode="External"/><Relationship Id="rId2" Type="http://schemas.openxmlformats.org/officeDocument/2006/relationships/hyperlink" Target="mailto:erco@nijz.si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ijz.si/sites/www.nijz.si/files/uploaded/metodoloska_navodila_ver_10.pdf" TargetMode="External"/><Relationship Id="rId5" Type="http://schemas.openxmlformats.org/officeDocument/2006/relationships/hyperlink" Target="mailto:bostjan.kastelic@rrc.si" TargetMode="External"/><Relationship Id="rId4" Type="http://schemas.openxmlformats.org/officeDocument/2006/relationships/hyperlink" Target="mailto:gregor.trcek@rrc.si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erco@nijz.si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erco@nijz.si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and.com/thinkehr/" TargetMode="External"/><Relationship Id="rId2" Type="http://schemas.openxmlformats.org/officeDocument/2006/relationships/hyperlink" Target="https://www.tiani-spirit.com/ihe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penehr.org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ehr.org/" TargetMode="External"/><Relationship Id="rId2" Type="http://schemas.openxmlformats.org/officeDocument/2006/relationships/hyperlink" Target="http://www.carecom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CRPP</a:t>
            </a:r>
            <a:br>
              <a:rPr lang="sl-SI" dirty="0" smtClean="0"/>
            </a:br>
            <a:r>
              <a:rPr lang="sl-SI" dirty="0" smtClean="0"/>
              <a:t>Centralni register podatkov o pacientih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NIJZ, Lucija Tepej Jočić</a:t>
            </a:r>
          </a:p>
        </p:txBody>
      </p:sp>
    </p:spTree>
    <p:extLst>
      <p:ext uri="{BB962C8B-B14F-4D97-AF65-F5344CB8AC3E}">
        <p14:creationId xmlns:p14="http://schemas.microsoft.com/office/powerpoint/2010/main" val="19779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838" y="2719476"/>
            <a:ext cx="1892856" cy="1137013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711624" y="1758874"/>
            <a:ext cx="4148886" cy="2926346"/>
          </a:xfrm>
          <a:prstGeom prst="flowChartMagneticDisk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303912" y="2847665"/>
            <a:ext cx="1480912" cy="1388539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60"/>
          <p:cNvSpPr txBox="1"/>
          <p:nvPr/>
        </p:nvSpPr>
        <p:spPr>
          <a:xfrm>
            <a:off x="2863303" y="2664839"/>
            <a:ext cx="114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3">
                    <a:lumMod val="50000"/>
                  </a:schemeClr>
                </a:solidFill>
              </a:rPr>
              <a:t>CRPP</a:t>
            </a:r>
          </a:p>
        </p:txBody>
      </p:sp>
      <p:sp>
        <p:nvSpPr>
          <p:cNvPr id="5" name="TextBox 60"/>
          <p:cNvSpPr txBox="1"/>
          <p:nvPr/>
        </p:nvSpPr>
        <p:spPr>
          <a:xfrm>
            <a:off x="5410273" y="3315672"/>
            <a:ext cx="114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75000"/>
                  </a:schemeClr>
                </a:solidFill>
              </a:rPr>
              <a:t>RPPE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7464152" y="3870992"/>
            <a:ext cx="15845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Podatki o izbranih osebnih zdravnikih 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7134641" y="5360745"/>
            <a:ext cx="2088232" cy="9611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60"/>
          <p:cNvSpPr txBox="1"/>
          <p:nvPr/>
        </p:nvSpPr>
        <p:spPr>
          <a:xfrm>
            <a:off x="7680176" y="56104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ZZZS</a:t>
            </a:r>
          </a:p>
        </p:txBody>
      </p:sp>
      <p:sp>
        <p:nvSpPr>
          <p:cNvPr id="29" name="Zaobljeni pravokotnik 28"/>
          <p:cNvSpPr/>
          <p:nvPr/>
        </p:nvSpPr>
        <p:spPr>
          <a:xfrm>
            <a:off x="7843575" y="997554"/>
            <a:ext cx="2088232" cy="9611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TextBox 60"/>
          <p:cNvSpPr txBox="1"/>
          <p:nvPr/>
        </p:nvSpPr>
        <p:spPr>
          <a:xfrm>
            <a:off x="8076220" y="115397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CRP</a:t>
            </a:r>
          </a:p>
        </p:txBody>
      </p:sp>
      <p:cxnSp>
        <p:nvCxnSpPr>
          <p:cNvPr id="33" name="Raven puščični povezovalnik 32"/>
          <p:cNvCxnSpPr/>
          <p:nvPr/>
        </p:nvCxnSpPr>
        <p:spPr bwMode="auto">
          <a:xfrm flipH="1">
            <a:off x="6517365" y="1754000"/>
            <a:ext cx="1404179" cy="117700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PoljeZBesedilom 38"/>
          <p:cNvSpPr txBox="1"/>
          <p:nvPr/>
        </p:nvSpPr>
        <p:spPr>
          <a:xfrm>
            <a:off x="8677942" y="1924335"/>
            <a:ext cx="278101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/>
                </a:solidFill>
              </a:rPr>
              <a:t>Osnovni identifikacijski in statusni </a:t>
            </a:r>
            <a:r>
              <a:rPr lang="sl-SI" dirty="0" smtClean="0">
                <a:solidFill>
                  <a:schemeClr val="tx2"/>
                </a:solidFill>
              </a:rPr>
              <a:t>podatki, družinska razmerja</a:t>
            </a:r>
          </a:p>
        </p:txBody>
      </p:sp>
      <p:cxnSp>
        <p:nvCxnSpPr>
          <p:cNvPr id="43" name="Raven puščični povezovalnik 42"/>
          <p:cNvCxnSpPr/>
          <p:nvPr/>
        </p:nvCxnSpPr>
        <p:spPr bwMode="auto">
          <a:xfrm flipH="1" flipV="1">
            <a:off x="6384033" y="4236204"/>
            <a:ext cx="1362583" cy="1137013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Raven puščični povezovalnik 43"/>
          <p:cNvCxnSpPr/>
          <p:nvPr/>
        </p:nvCxnSpPr>
        <p:spPr bwMode="auto">
          <a:xfrm>
            <a:off x="6526613" y="4143023"/>
            <a:ext cx="1404179" cy="11770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Raven puščični povezovalnik 44"/>
          <p:cNvCxnSpPr/>
          <p:nvPr/>
        </p:nvCxnSpPr>
        <p:spPr bwMode="auto">
          <a:xfrm flipV="1">
            <a:off x="6384033" y="1615642"/>
            <a:ext cx="1459542" cy="122218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4064" y="2042986"/>
            <a:ext cx="486220" cy="6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ead Physici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76" y="4519134"/>
            <a:ext cx="8159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CRPP/RPPE – register  pacientov</a:t>
            </a:r>
            <a:endParaRPr lang="sl-SI" kern="0" dirty="0"/>
          </a:p>
        </p:txBody>
      </p:sp>
      <p:sp>
        <p:nvSpPr>
          <p:cNvPr id="22" name="Zaobljeni pravokotnik 21"/>
          <p:cNvSpPr/>
          <p:nvPr/>
        </p:nvSpPr>
        <p:spPr>
          <a:xfrm>
            <a:off x="9799776" y="3680526"/>
            <a:ext cx="2088232" cy="9611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3" name="Raven puščični povezovalnik 22"/>
          <p:cNvCxnSpPr/>
          <p:nvPr/>
        </p:nvCxnSpPr>
        <p:spPr bwMode="auto">
          <a:xfrm flipH="1">
            <a:off x="6661142" y="3418522"/>
            <a:ext cx="3138635" cy="576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 bwMode="auto">
          <a:xfrm flipV="1">
            <a:off x="6730763" y="3325342"/>
            <a:ext cx="3069013" cy="64527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60"/>
          <p:cNvSpPr txBox="1"/>
          <p:nvPr/>
        </p:nvSpPr>
        <p:spPr>
          <a:xfrm>
            <a:off x="10118672" y="3679395"/>
            <a:ext cx="97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GURS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9833760" y="4570007"/>
            <a:ext cx="22882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Podatki o prebivališčih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121" y="2013543"/>
            <a:ext cx="282879" cy="3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25" y="2397509"/>
            <a:ext cx="282879" cy="3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2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eNaročanje</a:t>
            </a:r>
            <a:r>
              <a:rPr lang="sl-SI" dirty="0" smtClean="0"/>
              <a:t> in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eNapotnice</a:t>
            </a:r>
            <a:r>
              <a:rPr lang="sl-SI" dirty="0" smtClean="0"/>
              <a:t> in </a:t>
            </a:r>
            <a:r>
              <a:rPr lang="sl-SI" dirty="0" err="1" smtClean="0"/>
              <a:t>eNaročila</a:t>
            </a:r>
            <a:r>
              <a:rPr lang="sl-SI" dirty="0" smtClean="0"/>
              <a:t> se tekoče zapisujejo v CRPP</a:t>
            </a:r>
          </a:p>
          <a:p>
            <a:r>
              <a:rPr lang="sl-SI" dirty="0" smtClean="0"/>
              <a:t>CRPP je skladišče elektronsko podpisanih dokumentov – napotnic</a:t>
            </a:r>
          </a:p>
          <a:p>
            <a:r>
              <a:rPr lang="sl-SI" dirty="0" smtClean="0"/>
              <a:t>V CRPP se beležijo tudi vse spremembe statusa </a:t>
            </a:r>
            <a:r>
              <a:rPr lang="sl-SI" dirty="0" err="1" smtClean="0"/>
              <a:t>eNapotnice</a:t>
            </a:r>
            <a:r>
              <a:rPr lang="sl-SI" dirty="0" smtClean="0"/>
              <a:t> </a:t>
            </a:r>
            <a:r>
              <a:rPr lang="sl-SI" smtClean="0"/>
              <a:t>in eNaročila (</a:t>
            </a:r>
            <a:endParaRPr lang="sl-SI" dirty="0" smtClean="0"/>
          </a:p>
          <a:p>
            <a:r>
              <a:rPr lang="sl-SI" dirty="0" smtClean="0"/>
              <a:t>Aplikacija CRPP beleži revizijsko sled vpogledov v </a:t>
            </a:r>
            <a:r>
              <a:rPr lang="sl-SI" dirty="0" err="1" smtClean="0"/>
              <a:t>eNapotnice</a:t>
            </a:r>
            <a:endParaRPr lang="sl-SI" dirty="0" smtClean="0"/>
          </a:p>
          <a:p>
            <a:r>
              <a:rPr lang="sl-SI" dirty="0" smtClean="0"/>
              <a:t>Drugi podatki </a:t>
            </a:r>
            <a:r>
              <a:rPr lang="sl-SI" dirty="0" err="1" smtClean="0"/>
              <a:t>eNaročanja</a:t>
            </a:r>
            <a:r>
              <a:rPr lang="sl-SI" dirty="0" smtClean="0"/>
              <a:t> so zgolj v bazi </a:t>
            </a:r>
            <a:r>
              <a:rPr lang="sl-SI" dirty="0" err="1" smtClean="0"/>
              <a:t>eNaročanja</a:t>
            </a:r>
            <a:r>
              <a:rPr lang="sl-SI" dirty="0" smtClean="0"/>
              <a:t> in se ne prenašajo v CRPP (npr. čakalni seznami)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6440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Nestrukturirani dokumenti v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Ločitev po tipu dokumenta (</a:t>
            </a:r>
            <a:r>
              <a:rPr lang="sl-SI" dirty="0" err="1" smtClean="0"/>
              <a:t>Document</a:t>
            </a:r>
            <a:r>
              <a:rPr lang="sl-SI" dirty="0" smtClean="0"/>
              <a:t> </a:t>
            </a:r>
            <a:r>
              <a:rPr lang="sl-SI" dirty="0" err="1" smtClean="0"/>
              <a:t>Type</a:t>
            </a:r>
            <a:r>
              <a:rPr lang="sl-SI" dirty="0" smtClean="0"/>
              <a:t> </a:t>
            </a:r>
            <a:r>
              <a:rPr lang="sl-SI" dirty="0" err="1" smtClean="0"/>
              <a:t>Code</a:t>
            </a:r>
            <a:r>
              <a:rPr lang="sl-SI" dirty="0" smtClean="0"/>
              <a:t>)</a:t>
            </a:r>
          </a:p>
          <a:p>
            <a:r>
              <a:rPr lang="sl-SI" dirty="0" smtClean="0"/>
              <a:t>Trenutno: ambulantni izvidi, odpustna pisma</a:t>
            </a:r>
          </a:p>
          <a:p>
            <a:r>
              <a:rPr lang="sl-SI" dirty="0" smtClean="0"/>
              <a:t>V pripravi: drugi tipi nestrukturiranih izvidov (</a:t>
            </a:r>
            <a:r>
              <a:rPr lang="sl-SI" dirty="0" err="1" smtClean="0"/>
              <a:t>fizioterapevzsko</a:t>
            </a:r>
            <a:r>
              <a:rPr lang="sl-SI" dirty="0" smtClean="0"/>
              <a:t> poročilo, </a:t>
            </a:r>
            <a:r>
              <a:rPr lang="sl-SI" dirty="0" err="1" smtClean="0"/>
              <a:t>histopatološke</a:t>
            </a:r>
            <a:r>
              <a:rPr lang="sl-SI" dirty="0" smtClean="0"/>
              <a:t> preiskave)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1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Nestrukturirani dokumenti v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" y="1604964"/>
            <a:ext cx="9716429" cy="725641"/>
          </a:xfrm>
        </p:spPr>
        <p:txBody>
          <a:bodyPr/>
          <a:lstStyle/>
          <a:p>
            <a:r>
              <a:rPr lang="sl-SI" dirty="0" smtClean="0"/>
              <a:t>Nestrukturirana vsebina (</a:t>
            </a:r>
            <a:r>
              <a:rPr lang="sl-SI" dirty="0" err="1" smtClean="0"/>
              <a:t>pdf</a:t>
            </a:r>
            <a:r>
              <a:rPr lang="sl-SI" dirty="0" smtClean="0"/>
              <a:t>), strukturirani metapodatki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6589"/>
              </p:ext>
            </p:extLst>
          </p:nvPr>
        </p:nvGraphicFramePr>
        <p:xfrm>
          <a:off x="609600" y="2096436"/>
          <a:ext cx="10184780" cy="4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16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Čas kreiranja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2016 11-16T06:30:52.960Z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Razred dokumenta (</a:t>
                      </a:r>
                      <a:r>
                        <a:rPr lang="sl-SI" sz="1600" dirty="0" err="1">
                          <a:effectLst/>
                        </a:rPr>
                        <a:t>Class</a:t>
                      </a:r>
                      <a:r>
                        <a:rPr lang="sl-SI" sz="1600" dirty="0">
                          <a:effectLst/>
                        </a:rPr>
                        <a:t> </a:t>
                      </a:r>
                      <a:r>
                        <a:rPr lang="sl-SI" sz="1600" dirty="0" err="1">
                          <a:effectLst/>
                        </a:rPr>
                        <a:t>Code</a:t>
                      </a:r>
                      <a:r>
                        <a:rPr lang="sl-SI" sz="1600" dirty="0">
                          <a:effectLst/>
                        </a:rPr>
                        <a:t>) 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1, Klinični zapis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Stopnja zaupnosti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N, Normal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Format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pdf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Zdravstvena dejavnost  (IVZ-BPI)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1, Bolnišnična zdravstvena dejavnost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Koda jezika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SL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Način zapisa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application/pdf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Naslov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Odpustno pismo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Odgovorna oseba pri izvajalcu (avtoriziran izdajatelj dokumenta)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Ivana Orleanska, </a:t>
                      </a:r>
                      <a:r>
                        <a:rPr lang="sl-SI" sz="1600" dirty="0" err="1">
                          <a:effectLst/>
                        </a:rPr>
                        <a:t>dr.med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Vrsta zdravstvene dejavnosti (VZD - BPI)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127, Pediatrija v bolnišnični dejavnosti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Tip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18842-5, Odpustno pismo</a:t>
                      </a:r>
                      <a:endParaRPr lang="sl-SI" sz="160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Kodirna shema 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2.16.840.1.113883.6.1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Avtor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Štefan Zajec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Organizacija avtorja dokumenta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50007</a:t>
                      </a:r>
                      <a:endParaRPr lang="sl-SI" sz="1600" dirty="0">
                        <a:effectLst/>
                        <a:latin typeface="Tahoma" panose="020B060403050404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5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PPoP</a:t>
            </a:r>
            <a:r>
              <a:rPr lang="sl-SI" dirty="0" smtClean="0"/>
              <a:t> – strukturiran dokument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Standardno poimenovanje podatkov (terminologije); šifranti za alergije, cepljenja, bolezni, …</a:t>
            </a:r>
          </a:p>
          <a:p>
            <a:r>
              <a:rPr lang="sl-SI" dirty="0" err="1" smtClean="0"/>
              <a:t>OpenEHR</a:t>
            </a:r>
            <a:r>
              <a:rPr lang="sl-SI" dirty="0" smtClean="0"/>
              <a:t> struktura</a:t>
            </a:r>
          </a:p>
          <a:p>
            <a:r>
              <a:rPr lang="sl-SI" dirty="0" smtClean="0"/>
              <a:t>Vnos struktur preko lokalnih IS</a:t>
            </a:r>
          </a:p>
          <a:p>
            <a:pPr lvl="1"/>
            <a:r>
              <a:rPr lang="sl-SI" dirty="0" smtClean="0"/>
              <a:t>Neposredno ali v ozadju (ob shranjevanju podatkov v lokalni IS)</a:t>
            </a:r>
          </a:p>
          <a:p>
            <a:r>
              <a:rPr lang="sl-SI" dirty="0" smtClean="0"/>
              <a:t>Vpogled v </a:t>
            </a:r>
            <a:r>
              <a:rPr lang="sl-SI" dirty="0" err="1" smtClean="0"/>
              <a:t>pdf</a:t>
            </a:r>
            <a:r>
              <a:rPr lang="sl-SI" dirty="0" smtClean="0"/>
              <a:t> dokument </a:t>
            </a:r>
          </a:p>
          <a:p>
            <a:pPr lvl="1"/>
            <a:r>
              <a:rPr lang="sl-SI" dirty="0" smtClean="0"/>
              <a:t>„On-</a:t>
            </a:r>
            <a:r>
              <a:rPr lang="sl-SI" dirty="0" err="1" smtClean="0"/>
              <a:t>demand</a:t>
            </a:r>
            <a:r>
              <a:rPr lang="sl-SI" dirty="0" smtClean="0"/>
              <a:t> </a:t>
            </a:r>
            <a:r>
              <a:rPr lang="sl-SI" dirty="0" err="1" smtClean="0"/>
              <a:t>Document</a:t>
            </a:r>
            <a:r>
              <a:rPr lang="sl-SI" dirty="0" smtClean="0"/>
              <a:t>“ avtomatsko generiran  iz strukturiranih podatkov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44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gament 1 7"/>
          <p:cNvSpPr/>
          <p:nvPr/>
        </p:nvSpPr>
        <p:spPr>
          <a:xfrm>
            <a:off x="4974598" y="1088413"/>
            <a:ext cx="7014117" cy="5675970"/>
          </a:xfrm>
          <a:prstGeom prst="verticalScroll">
            <a:avLst>
              <a:gd name="adj" fmla="val 660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5940" t="28478" r="44233" b="5826"/>
          <a:stretch/>
        </p:blipFill>
        <p:spPr>
          <a:xfrm>
            <a:off x="5516001" y="1806536"/>
            <a:ext cx="5931313" cy="472465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41354" y="1070517"/>
            <a:ext cx="475649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latin typeface="Calibri" panose="020F0502020204030204" pitchFamily="34" charset="0"/>
              </a:rPr>
              <a:t>Vsebinski sklopi </a:t>
            </a:r>
            <a:r>
              <a:rPr lang="sl-SI" sz="2800" b="1" dirty="0" err="1" smtClean="0">
                <a:latin typeface="Calibri" panose="020F0502020204030204" pitchFamily="34" charset="0"/>
              </a:rPr>
              <a:t>PPoP</a:t>
            </a:r>
            <a:endParaRPr lang="sl-SI" sz="28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A</a:t>
            </a:r>
            <a:r>
              <a:rPr lang="sl-SI" sz="2800" dirty="0" err="1" smtClean="0">
                <a:latin typeface="Calibri" panose="020F0502020204030204" pitchFamily="34" charset="0"/>
              </a:rPr>
              <a:t>lergije</a:t>
            </a:r>
            <a:r>
              <a:rPr lang="sl-SI" sz="2800" dirty="0" smtClean="0">
                <a:latin typeface="Calibri" panose="020F0502020204030204" pitchFamily="34" charset="0"/>
              </a:rPr>
              <a:t> in neželeni učinki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Cepljenja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Povzetek podatkov o zdravilih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Bolezni in stanja 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Posegi 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Nosečnost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Invalidnost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Implant</a:t>
            </a:r>
            <a:r>
              <a:rPr lang="sl-SI" sz="2800" dirty="0" smtClean="0">
                <a:latin typeface="Calibri" panose="020F0502020204030204" pitchFamily="34" charset="0"/>
              </a:rPr>
              <a:t>ati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Fizične ugotovitve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" panose="020F0502020204030204" pitchFamily="34" charset="0"/>
              </a:rPr>
              <a:t>Social</a:t>
            </a:r>
            <a:r>
              <a:rPr lang="sl-SI" sz="2800" dirty="0" smtClean="0">
                <a:latin typeface="Calibri" panose="020F0502020204030204" pitchFamily="34" charset="0"/>
              </a:rPr>
              <a:t>na</a:t>
            </a:r>
            <a:r>
              <a:rPr lang="en-GB" sz="2800" dirty="0" smtClean="0">
                <a:latin typeface="Calibri" panose="020F0502020204030204" pitchFamily="34" charset="0"/>
              </a:rPr>
              <a:t> </a:t>
            </a:r>
            <a:r>
              <a:rPr lang="sl-SI" sz="2800" dirty="0" smtClean="0">
                <a:latin typeface="Calibri" panose="020F0502020204030204" pitchFamily="34" charset="0"/>
              </a:rPr>
              <a:t>zgodovina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Calibri" panose="020F0502020204030204" pitchFamily="34" charset="0"/>
              </a:rPr>
              <a:t>Priporočila zdravljenja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libri" panose="020F0502020204030204" pitchFamily="34" charset="0"/>
              </a:rPr>
              <a:t>Diagnosti</a:t>
            </a:r>
            <a:r>
              <a:rPr lang="sl-SI" sz="2800" dirty="0" err="1">
                <a:latin typeface="Calibri" panose="020F0502020204030204" pitchFamily="34" charset="0"/>
              </a:rPr>
              <a:t>čni</a:t>
            </a:r>
            <a:r>
              <a:rPr lang="sl-SI" sz="2800" dirty="0">
                <a:latin typeface="Calibri" panose="020F0502020204030204" pitchFamily="34" charset="0"/>
              </a:rPr>
              <a:t> </a:t>
            </a:r>
            <a:r>
              <a:rPr lang="sl-SI" sz="2800" dirty="0" smtClean="0">
                <a:latin typeface="Calibri" panose="020F0502020204030204" pitchFamily="34" charset="0"/>
              </a:rPr>
              <a:t>postopki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887844" y="1344871"/>
            <a:ext cx="569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Izpis Povzetka podatkov o pacientu </a:t>
            </a:r>
            <a:r>
              <a:rPr lang="sl-SI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PPoP</a:t>
            </a:r>
            <a:endParaRPr lang="sl-SI" sz="2800" b="1" dirty="0" smtClean="0">
              <a:latin typeface="Calibri" panose="020F0502020204030204" pitchFamily="34" charset="0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55867" cy="1133475"/>
          </a:xfrm>
        </p:spPr>
        <p:txBody>
          <a:bodyPr/>
          <a:lstStyle/>
          <a:p>
            <a:r>
              <a:rPr lang="sl-SI" dirty="0" err="1" smtClean="0"/>
              <a:t>PPoP</a:t>
            </a:r>
            <a:r>
              <a:rPr lang="sl-SI" dirty="0" smtClean="0"/>
              <a:t> – </a:t>
            </a:r>
            <a:r>
              <a:rPr lang="sl-SI" dirty="0" err="1" smtClean="0"/>
              <a:t>sturkturirani</a:t>
            </a:r>
            <a:r>
              <a:rPr lang="sl-SI" dirty="0" smtClean="0"/>
              <a:t> podatki, </a:t>
            </a:r>
            <a:r>
              <a:rPr lang="sl-SI" dirty="0" err="1" smtClean="0"/>
              <a:t>pdf</a:t>
            </a:r>
            <a:r>
              <a:rPr lang="sl-SI" dirty="0" smtClean="0"/>
              <a:t> izpis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7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2381" t="10695" r="24447" b="19155"/>
          <a:stretch/>
        </p:blipFill>
        <p:spPr>
          <a:xfrm>
            <a:off x="6582936" y="1572322"/>
            <a:ext cx="4982531" cy="302767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PPoP</a:t>
            </a:r>
            <a:r>
              <a:rPr lang="sl-SI" dirty="0" smtClean="0"/>
              <a:t> – vnos podatkov v ambulanti</a:t>
            </a:r>
            <a:endParaRPr lang="sl-SI" dirty="0"/>
          </a:p>
        </p:txBody>
      </p:sp>
      <p:pic>
        <p:nvPicPr>
          <p:cNvPr id="3" name="Picture 39"/>
          <p:cNvPicPr/>
          <p:nvPr/>
        </p:nvPicPr>
        <p:blipFill rotWithShape="1">
          <a:blip r:embed="rId3"/>
          <a:srcRect l="427" t="9643" r="41458" b="49410"/>
          <a:stretch/>
        </p:blipFill>
        <p:spPr>
          <a:xfrm>
            <a:off x="1001893" y="1572322"/>
            <a:ext cx="5844953" cy="190371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426" t="26300" r="8678" b="6341"/>
          <a:stretch/>
        </p:blipFill>
        <p:spPr>
          <a:xfrm>
            <a:off x="3735657" y="2525278"/>
            <a:ext cx="3635299" cy="240866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327428" y="5104355"/>
            <a:ext cx="640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Neposredni vnos ali avtomatsko zapisovanje v ozadju, npr. ob shranjevanju izvida ali </a:t>
            </a:r>
            <a:r>
              <a:rPr lang="sl-SI" sz="2800" dirty="0"/>
              <a:t>o</a:t>
            </a:r>
            <a:r>
              <a:rPr lang="sl-SI" sz="2800" dirty="0" smtClean="0"/>
              <a:t>dpustnega pisma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392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36" y="1497468"/>
            <a:ext cx="7333007" cy="48459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61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nimam izvida/povzetka  v CRPP?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Podatki se pošiljajo tekoče, ne za nazaj</a:t>
            </a:r>
          </a:p>
          <a:p>
            <a:r>
              <a:rPr lang="sl-SI" dirty="0"/>
              <a:t>Lokalni (zaledni) IS nima ustreznih nadgradenj za povezavo s CRPP</a:t>
            </a:r>
          </a:p>
          <a:p>
            <a:r>
              <a:rPr lang="sl-SI" dirty="0"/>
              <a:t>Lokalni IS ni ustrezno konfiguriran, zato ne pošilja povzetkov</a:t>
            </a:r>
          </a:p>
          <a:p>
            <a:r>
              <a:rPr lang="sl-SI" dirty="0"/>
              <a:t>Zasebnik (koncesionar) ni povezan v </a:t>
            </a:r>
            <a:r>
              <a:rPr lang="sl-SI" dirty="0" err="1"/>
              <a:t>zNET</a:t>
            </a:r>
            <a:r>
              <a:rPr lang="sl-SI" dirty="0"/>
              <a:t>, zato ne more pošiljati dokumentov v </a:t>
            </a:r>
            <a:r>
              <a:rPr lang="sl-SI" dirty="0" smtClean="0"/>
              <a:t>CRPP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27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nimam izvida/povzetka  v CRPP?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Zdravnik je shranil izvid zgolj v lokalnem IS, ne pa tudi  v CRPP </a:t>
            </a:r>
          </a:p>
          <a:p>
            <a:pPr lvl="1"/>
            <a:r>
              <a:rPr lang="sl-SI" dirty="0" smtClean="0"/>
              <a:t>Ali je bil izvid dejansko shranjen v CRPP, je mogoče preveriti v revizijski sledi (mailto: </a:t>
            </a:r>
            <a:r>
              <a:rPr lang="sl-SI" dirty="0" smtClean="0">
                <a:hlinkClick r:id="rId3"/>
              </a:rPr>
              <a:t>crpp@nijz.si</a:t>
            </a:r>
            <a:r>
              <a:rPr lang="sl-SI" dirty="0" smtClean="0"/>
              <a:t>)</a:t>
            </a:r>
          </a:p>
          <a:p>
            <a:r>
              <a:rPr lang="sl-SI" dirty="0"/>
              <a:t>Zdravniki ne vnašajo podatkov v </a:t>
            </a:r>
            <a:r>
              <a:rPr lang="sl-SI" dirty="0" err="1"/>
              <a:t>PPoP</a:t>
            </a:r>
            <a:endParaRPr lang="sl-SI" dirty="0"/>
          </a:p>
          <a:p>
            <a:pPr lvl="1"/>
            <a:r>
              <a:rPr lang="sl-SI" dirty="0"/>
              <a:t>Nekateri podatki se vnašajo avtomatsko oz. posredno hkrati z drugimi  dokumenti (npr. diagnoze ob shranjevanju izvida, cepljenje ob vnosu v </a:t>
            </a:r>
            <a:r>
              <a:rPr lang="sl-SI" dirty="0" err="1"/>
              <a:t>eRCO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Zaledni IS večinoma omogočajo ročni vnos podatkov, vendar </a:t>
            </a:r>
            <a:r>
              <a:rPr lang="sl-SI" dirty="0" smtClean="0"/>
              <a:t>osebni zdravniki </a:t>
            </a:r>
            <a:r>
              <a:rPr lang="sl-SI" dirty="0"/>
              <a:t>tega še ne izvajajo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4480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2984" y="1627267"/>
            <a:ext cx="10955867" cy="4516437"/>
          </a:xfrm>
        </p:spPr>
        <p:txBody>
          <a:bodyPr/>
          <a:lstStyle/>
          <a:p>
            <a:r>
              <a:rPr lang="sl-SI" dirty="0" smtClean="0"/>
              <a:t>Kaj je CRPP in kakšne podatke vsebuje</a:t>
            </a:r>
          </a:p>
          <a:p>
            <a:r>
              <a:rPr lang="sl-SI" dirty="0"/>
              <a:t>Pogoji dostopa do CRPP in pooblastila za obdelavo podatkov</a:t>
            </a:r>
          </a:p>
          <a:p>
            <a:pPr lvl="1"/>
            <a:r>
              <a:rPr lang="sl-SI" dirty="0" err="1"/>
              <a:t>zNET</a:t>
            </a:r>
            <a:r>
              <a:rPr lang="sl-SI" dirty="0"/>
              <a:t>,  pooblastila zdravstvenih delavcev, pacienti</a:t>
            </a:r>
          </a:p>
          <a:p>
            <a:r>
              <a:rPr lang="sl-SI" dirty="0" smtClean="0"/>
              <a:t>Uporaba CRPP v praksi in ovire za razširitev uporabe</a:t>
            </a:r>
          </a:p>
          <a:p>
            <a:r>
              <a:rPr lang="sl-SI" dirty="0" smtClean="0"/>
              <a:t>Zakonodaja in dostop do osebnih podatkov v </a:t>
            </a:r>
            <a:r>
              <a:rPr lang="sl-SI" dirty="0" err="1" smtClean="0"/>
              <a:t>eZdravju</a:t>
            </a:r>
            <a:endParaRPr lang="sl-SI" dirty="0" smtClean="0"/>
          </a:p>
          <a:p>
            <a:r>
              <a:rPr lang="sl-SI" dirty="0" err="1" smtClean="0"/>
              <a:t>eRCO</a:t>
            </a:r>
            <a:endParaRPr lang="sl-SI" dirty="0"/>
          </a:p>
          <a:p>
            <a:r>
              <a:rPr lang="sl-SI" dirty="0" err="1" smtClean="0"/>
              <a:t>zVEM</a:t>
            </a:r>
            <a:r>
              <a:rPr lang="sl-SI" dirty="0" smtClean="0"/>
              <a:t> in dostop do CRPP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1990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Dokumenti, ki (še) niso v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Recepti; </a:t>
            </a:r>
            <a:r>
              <a:rPr lang="sl-SI" dirty="0" err="1" smtClean="0"/>
              <a:t>eRecept</a:t>
            </a:r>
            <a:r>
              <a:rPr lang="sl-SI" dirty="0" smtClean="0"/>
              <a:t> je avtonomen sistem, ločen od CRPP</a:t>
            </a:r>
          </a:p>
          <a:p>
            <a:pPr lvl="1"/>
            <a:r>
              <a:rPr lang="sl-SI" dirty="0" smtClean="0"/>
              <a:t>Podatki o izdanih zdravilih na recept  niso v </a:t>
            </a:r>
            <a:r>
              <a:rPr lang="sl-SI" dirty="0" err="1" smtClean="0"/>
              <a:t>PPoP</a:t>
            </a:r>
            <a:r>
              <a:rPr lang="sl-SI" dirty="0" smtClean="0"/>
              <a:t>; v planu prenos oz. prepis  podatkov iz </a:t>
            </a:r>
            <a:r>
              <a:rPr lang="sl-SI" dirty="0" err="1" smtClean="0"/>
              <a:t>eRecepta</a:t>
            </a:r>
            <a:r>
              <a:rPr lang="sl-SI" dirty="0" smtClean="0"/>
              <a:t> (predvidoma Q2-Q3 /2018) </a:t>
            </a:r>
          </a:p>
          <a:p>
            <a:r>
              <a:rPr lang="sl-SI" dirty="0" smtClean="0"/>
              <a:t>Laboratorijski izvidi, </a:t>
            </a:r>
            <a:r>
              <a:rPr lang="sl-SI" dirty="0" err="1" smtClean="0"/>
              <a:t>cito</a:t>
            </a:r>
            <a:r>
              <a:rPr lang="sl-SI" dirty="0" smtClean="0"/>
              <a:t>-, </a:t>
            </a:r>
            <a:r>
              <a:rPr lang="sl-SI" dirty="0" err="1" smtClean="0"/>
              <a:t>histopatološki</a:t>
            </a:r>
            <a:r>
              <a:rPr lang="sl-SI" dirty="0" smtClean="0"/>
              <a:t> izvidi, strukturirani specialistični  izvidi in odpustnice …</a:t>
            </a:r>
          </a:p>
          <a:p>
            <a:pPr lvl="1"/>
            <a:r>
              <a:rPr lang="sl-SI" dirty="0" smtClean="0"/>
              <a:t>trenutno so v uporabi različni procesi, sistemi in terminologije</a:t>
            </a:r>
          </a:p>
          <a:p>
            <a:pPr lvl="1"/>
            <a:r>
              <a:rPr lang="sl-SI" dirty="0" smtClean="0"/>
              <a:t>Problem enotne definicije dokumentov (metapodatki, struktura, šifranti); področni strokovnjaki  še niso opredelili nacionalnih standardov oz. podatkovnih shem 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1112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Dokumenti, ki (še) niso v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Obravnave (stiki) – CRPP </a:t>
            </a:r>
            <a:r>
              <a:rPr lang="sl-SI" b="1" dirty="0" smtClean="0"/>
              <a:t>ni</a:t>
            </a:r>
            <a:r>
              <a:rPr lang="sl-SI" dirty="0" smtClean="0"/>
              <a:t> „</a:t>
            </a:r>
            <a:r>
              <a:rPr lang="sl-SI" dirty="0" err="1" smtClean="0"/>
              <a:t>eKarton</a:t>
            </a:r>
            <a:r>
              <a:rPr lang="sl-SI" dirty="0" smtClean="0"/>
              <a:t>“:</a:t>
            </a:r>
          </a:p>
          <a:p>
            <a:pPr lvl="1"/>
            <a:r>
              <a:rPr lang="sl-SI" dirty="0" smtClean="0"/>
              <a:t>Zapis obiska pri zdravniku se zapisuje zgolj lokalno. V CRPP so vidni samo dokumenti oz. povzetki, v kolikor jih zdravnik objavi; ne objavljajo se odpustnice ob vsakem obisku</a:t>
            </a:r>
          </a:p>
          <a:p>
            <a:r>
              <a:rPr lang="sl-SI" dirty="0" smtClean="0"/>
              <a:t>Izjave pacientove vnaprej izražene volje po </a:t>
            </a:r>
            <a:r>
              <a:rPr lang="sl-SI" dirty="0" err="1" smtClean="0"/>
              <a:t>zPacP</a:t>
            </a:r>
            <a:endParaRPr lang="sl-SI" dirty="0"/>
          </a:p>
          <a:p>
            <a:pPr lvl="1"/>
            <a:r>
              <a:rPr lang="sl-SI" dirty="0" smtClean="0"/>
              <a:t>Primeri: vnaprej  zavrnem transfuzijo ali  oživljanje; določim zdravstvenega pooblaščenca; bolnišnici prepovem  posredovanje zdravstvenih informacij zakoncu ali otroku</a:t>
            </a:r>
          </a:p>
          <a:p>
            <a:pPr lvl="1"/>
            <a:r>
              <a:rPr lang="sl-SI" dirty="0" smtClean="0"/>
              <a:t>obstaja zakonska podlaga, da se izjave shranjujejo v CRPP </a:t>
            </a:r>
          </a:p>
          <a:p>
            <a:pPr marL="457200" lvl="1" indent="0">
              <a:buNone/>
            </a:pPr>
            <a:r>
              <a:rPr lang="sl-SI" dirty="0" smtClean="0"/>
              <a:t> 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688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4" descr="http://static5.depositphotos.com/1030015/514/i/950/depositphotos_5143007-Global-Computer-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07" y="1429039"/>
            <a:ext cx="2836860" cy="159296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con - Product Features - Computer Inte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37" y="1875365"/>
            <a:ext cx="1006395" cy="10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" y="247683"/>
            <a:ext cx="12075887" cy="1133475"/>
          </a:xfrm>
        </p:spPr>
        <p:txBody>
          <a:bodyPr/>
          <a:lstStyle/>
          <a:p>
            <a:pPr algn="l"/>
            <a:r>
              <a:rPr lang="sl-SI" sz="2600" dirty="0"/>
              <a:t>Primer 1: Splošen postopek izdelave in posredovanja dokumenta (odpustnega pisma)</a:t>
            </a:r>
            <a:endParaRPr lang="en-US" sz="2600" dirty="0"/>
          </a:p>
        </p:txBody>
      </p:sp>
      <p:sp>
        <p:nvSpPr>
          <p:cNvPr id="9" name="Chevron 8"/>
          <p:cNvSpPr/>
          <p:nvPr/>
        </p:nvSpPr>
        <p:spPr>
          <a:xfrm>
            <a:off x="82918" y="3037156"/>
            <a:ext cx="2203097" cy="684000"/>
          </a:xfrm>
          <a:prstGeom prst="chevron">
            <a:avLst>
              <a:gd name="adj" fmla="val 2326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Zdravstveni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delavec</a:t>
            </a:r>
            <a:r>
              <a:rPr lang="en-US" sz="1400" b="1" dirty="0" smtClean="0">
                <a:solidFill>
                  <a:schemeClr val="bg1"/>
                </a:solidFill>
              </a:rPr>
              <a:t> se </a:t>
            </a:r>
            <a:r>
              <a:rPr lang="en-US" sz="1400" b="1" dirty="0" err="1" smtClean="0">
                <a:solidFill>
                  <a:schemeClr val="bg1"/>
                </a:solidFill>
              </a:rPr>
              <a:t>prijavi</a:t>
            </a:r>
            <a:r>
              <a:rPr lang="en-US" sz="1400" b="1" dirty="0" smtClean="0">
                <a:solidFill>
                  <a:schemeClr val="bg1"/>
                </a:solidFill>
              </a:rPr>
              <a:t> v </a:t>
            </a:r>
            <a:r>
              <a:rPr lang="en-US" sz="1400" b="1" dirty="0" err="1" smtClean="0">
                <a:solidFill>
                  <a:schemeClr val="bg1"/>
                </a:solidFill>
              </a:rPr>
              <a:t>svoj</a:t>
            </a:r>
            <a:r>
              <a:rPr lang="en-US" sz="1400" b="1" dirty="0" smtClean="0">
                <a:solidFill>
                  <a:schemeClr val="bg1"/>
                </a:solidFill>
              </a:rPr>
              <a:t> IS </a:t>
            </a:r>
            <a:r>
              <a:rPr lang="en-US" sz="1400" b="1" dirty="0" err="1" smtClean="0">
                <a:solidFill>
                  <a:schemeClr val="bg1"/>
                </a:solidFill>
              </a:rPr>
              <a:t>pri</a:t>
            </a:r>
            <a:r>
              <a:rPr lang="en-US" sz="1400" b="1" dirty="0" smtClean="0">
                <a:solidFill>
                  <a:schemeClr val="bg1"/>
                </a:solidFill>
              </a:rPr>
              <a:t> IZD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http://www.psdgraphics.com/wp-content/uploads/2012/08/password-protec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" y="1940405"/>
            <a:ext cx="1133313" cy="8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ead Physici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" y="2165876"/>
            <a:ext cx="8159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ead Physici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0" y="2132497"/>
            <a:ext cx="8159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hevron 22"/>
          <p:cNvSpPr/>
          <p:nvPr/>
        </p:nvSpPr>
        <p:spPr>
          <a:xfrm>
            <a:off x="2369021" y="3029266"/>
            <a:ext cx="2073995" cy="684000"/>
          </a:xfrm>
          <a:prstGeom prst="chevron">
            <a:avLst>
              <a:gd name="adj" fmla="val 190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Izdelava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odpustnega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pisma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4532106" y="3028348"/>
            <a:ext cx="1964959" cy="684000"/>
          </a:xfrm>
          <a:prstGeom prst="chevron">
            <a:avLst>
              <a:gd name="adj" fmla="val 1763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Shranjevanje</a:t>
            </a:r>
            <a:r>
              <a:rPr lang="en-US" sz="1400" b="1" dirty="0" smtClean="0">
                <a:solidFill>
                  <a:schemeClr val="bg1"/>
                </a:solidFill>
              </a:rPr>
              <a:t> in </a:t>
            </a:r>
            <a:r>
              <a:rPr lang="en-US" sz="1400" b="1" dirty="0" err="1" smtClean="0">
                <a:solidFill>
                  <a:schemeClr val="bg1"/>
                </a:solidFill>
              </a:rPr>
              <a:t>avtorizacija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odpustnega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pisma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3" name="Picture 14" descr="http://static5.depositphotos.com/1030015/514/i/950/depositphotos_5143007-Global-Computer-Networ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54855" r="51651"/>
          <a:stretch/>
        </p:blipFill>
        <p:spPr bwMode="auto">
          <a:xfrm>
            <a:off x="7458138" y="1507949"/>
            <a:ext cx="2339943" cy="169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hevron 33"/>
          <p:cNvSpPr/>
          <p:nvPr/>
        </p:nvSpPr>
        <p:spPr>
          <a:xfrm>
            <a:off x="9543974" y="3026433"/>
            <a:ext cx="2531929" cy="684000"/>
          </a:xfrm>
          <a:prstGeom prst="chevron">
            <a:avLst>
              <a:gd name="adj" fmla="val 176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Souporaba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odpustnega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pisma</a:t>
            </a:r>
            <a:endParaRPr lang="en-US" sz="1400" b="1" dirty="0"/>
          </a:p>
        </p:txBody>
      </p:sp>
      <p:pic>
        <p:nvPicPr>
          <p:cNvPr id="7194" name="Picture 26" descr="http://mortgagefraud.squarespace.com/storage/Document.png?__SQUARESPACE_CACHEVERSION=12580639640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41" y="2002510"/>
            <a:ext cx="777567" cy="7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47" y="2507336"/>
            <a:ext cx="374055" cy="37405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7535177" y="1120675"/>
            <a:ext cx="29331" cy="26840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Pentagon 24"/>
          <p:cNvSpPr/>
          <p:nvPr/>
        </p:nvSpPr>
        <p:spPr>
          <a:xfrm>
            <a:off x="82904" y="1133124"/>
            <a:ext cx="2672997" cy="37317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IS IZD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7666844" y="1117123"/>
            <a:ext cx="2672997" cy="37317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bg1"/>
                </a:solidFill>
              </a:rPr>
              <a:t>IH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71" y="3804715"/>
            <a:ext cx="212291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IS IZD  </a:t>
            </a:r>
            <a:r>
              <a:rPr lang="sl-SI" sz="1600" i="1" dirty="0"/>
              <a:t>kolikor je odgovorni zdravnik v svoj zaledni sistem že prijavljen, se izvede preverjanje </a:t>
            </a:r>
            <a:r>
              <a:rPr lang="sl-SI" sz="1600" i="1" dirty="0" smtClean="0"/>
              <a:t>PK. </a:t>
            </a:r>
            <a:endParaRPr lang="en-US" sz="1600" i="1" dirty="0" smtClean="0"/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sz="1600" i="1" dirty="0" err="1" smtClean="0"/>
              <a:t>Lahko</a:t>
            </a:r>
            <a:r>
              <a:rPr lang="en-US" sz="1600" i="1" dirty="0" smtClean="0"/>
              <a:t> </a:t>
            </a:r>
            <a:r>
              <a:rPr lang="sl-SI" sz="1600" i="1" dirty="0" smtClean="0"/>
              <a:t>se </a:t>
            </a:r>
            <a:r>
              <a:rPr lang="sl-SI" sz="1600" i="1" dirty="0"/>
              <a:t>preveri tudi, ali ima prijavljen zdravnik pravico do izdaje odpustnega pisma/izvida. </a:t>
            </a:r>
            <a:endParaRPr lang="en-US" sz="1600" i="1" dirty="0"/>
          </a:p>
        </p:txBody>
      </p:sp>
      <p:sp>
        <p:nvSpPr>
          <p:cNvPr id="28" name="Rectangle 27"/>
          <p:cNvSpPr/>
          <p:nvPr/>
        </p:nvSpPr>
        <p:spPr>
          <a:xfrm>
            <a:off x="2288736" y="3740626"/>
            <a:ext cx="214465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i="1" dirty="0" err="1" smtClean="0"/>
              <a:t>Za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identifikacijo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pacienta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uporabi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njegovo</a:t>
            </a:r>
            <a:r>
              <a:rPr lang="en-US" sz="1600" i="1" dirty="0" smtClean="0"/>
              <a:t> KZZ</a:t>
            </a:r>
            <a:r>
              <a:rPr lang="sl-SI" sz="1600" i="1" dirty="0" smtClean="0"/>
              <a:t>. </a:t>
            </a:r>
            <a:endParaRPr lang="en-US" sz="1600" i="1" dirty="0" smtClean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i="1" dirty="0" err="1"/>
              <a:t>Vpis</a:t>
            </a:r>
            <a:r>
              <a:rPr lang="en-US" sz="1600" i="1" dirty="0"/>
              <a:t> </a:t>
            </a:r>
            <a:r>
              <a:rPr lang="sl-SI" sz="1600" i="1" dirty="0"/>
              <a:t>strokovno medicinskih podatkov odpustnega pisma, z vsemi potrebnimi medicinskimi </a:t>
            </a:r>
            <a:r>
              <a:rPr lang="sl-SI" sz="1600" i="1" dirty="0" smtClean="0"/>
              <a:t>podatki. </a:t>
            </a:r>
            <a:endParaRPr lang="en-US" sz="1600" i="1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426495" y="3712121"/>
            <a:ext cx="2059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Predvideno </a:t>
            </a:r>
            <a:r>
              <a:rPr lang="sl-SI" sz="1600" i="1" dirty="0"/>
              <a:t>je, da vsak izvajalec zdravstvene dejavnosti oziroma odgovorni zdravnik izdelano odpustno pismo tudi ustrezno avtorizira</a:t>
            </a:r>
            <a:r>
              <a:rPr lang="sl-SI" sz="1600" i="1" dirty="0" smtClean="0"/>
              <a:t>.</a:t>
            </a:r>
            <a:endParaRPr lang="en-US" sz="1600" i="1" dirty="0"/>
          </a:p>
        </p:txBody>
      </p:sp>
      <p:sp>
        <p:nvSpPr>
          <p:cNvPr id="38" name="Rectangle 37"/>
          <p:cNvSpPr/>
          <p:nvPr/>
        </p:nvSpPr>
        <p:spPr>
          <a:xfrm>
            <a:off x="6803837" y="3804714"/>
            <a:ext cx="2529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sl-SI" sz="1600" i="1" dirty="0"/>
              <a:t>Dokument se ob zdravnikovi avtorizaciji </a:t>
            </a:r>
            <a:r>
              <a:rPr lang="sl-SI" sz="1600" i="1" dirty="0" smtClean="0"/>
              <a:t>posreduje </a:t>
            </a:r>
            <a:r>
              <a:rPr lang="sl-SI" sz="1600" i="1" dirty="0"/>
              <a:t>oz. shrani v </a:t>
            </a:r>
            <a:r>
              <a:rPr lang="sl-SI" sz="1600" i="1" dirty="0" smtClean="0"/>
              <a:t>repozitoriju </a:t>
            </a:r>
            <a:r>
              <a:rPr lang="en-US" sz="1600" i="1" dirty="0" smtClean="0"/>
              <a:t>IZD (</a:t>
            </a:r>
            <a:r>
              <a:rPr lang="sl-SI" sz="1600" i="1" dirty="0" err="1" smtClean="0"/>
              <a:t>pdf</a:t>
            </a:r>
            <a:r>
              <a:rPr lang="sl-SI" sz="1600" i="1" dirty="0" smtClean="0"/>
              <a:t> </a:t>
            </a:r>
            <a:r>
              <a:rPr lang="en-US" sz="1600" i="1" dirty="0" smtClean="0"/>
              <a:t>z </a:t>
            </a:r>
            <a:r>
              <a:rPr lang="en-US" sz="1600" i="1" dirty="0" err="1" smtClean="0"/>
              <a:t>elektronskim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podpisom</a:t>
            </a:r>
            <a:r>
              <a:rPr lang="en-US" sz="1600" i="1" dirty="0" smtClean="0"/>
              <a:t>)</a:t>
            </a:r>
            <a:r>
              <a:rPr lang="sl-SI" sz="1600" i="1" dirty="0" smtClean="0"/>
              <a:t>.</a:t>
            </a:r>
            <a:endParaRPr lang="en-US" sz="1600" i="1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177023" y="2304808"/>
            <a:ext cx="318367" cy="324693"/>
            <a:chOff x="9618291" y="5719248"/>
            <a:chExt cx="795842" cy="929243"/>
          </a:xfrm>
          <a:scene3d>
            <a:camera prst="isometricOffAxis2Left"/>
            <a:lightRig rig="threePt" dir="t"/>
          </a:scene3d>
        </p:grpSpPr>
        <p:grpSp>
          <p:nvGrpSpPr>
            <p:cNvPr id="81" name="Group 80"/>
            <p:cNvGrpSpPr/>
            <p:nvPr/>
          </p:nvGrpSpPr>
          <p:grpSpPr>
            <a:xfrm>
              <a:off x="9618291" y="5719248"/>
              <a:ext cx="795842" cy="929243"/>
              <a:chOff x="5603786" y="6007537"/>
              <a:chExt cx="795842" cy="929243"/>
            </a:xfrm>
          </p:grpSpPr>
          <p:pic>
            <p:nvPicPr>
              <p:cNvPr id="83" name="Picture 26" descr="http://mortgagefraud.squarespace.com/storage/Document.png?__SQUARESPACE_CACHEVERSION=125806396409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061" y="6057899"/>
                <a:ext cx="777567" cy="777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5573" y="6562725"/>
                <a:ext cx="374055" cy="374055"/>
              </a:xfrm>
              <a:prstGeom prst="rect">
                <a:avLst/>
              </a:prstGeom>
            </p:spPr>
          </p:pic>
          <p:pic>
            <p:nvPicPr>
              <p:cNvPr id="85" name="Picture 30" descr="http://icons.iconarchive.com/icons/deleket/soft-scraps/256/Adobe-PDF-Document-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786" y="6007537"/>
                <a:ext cx="294742" cy="294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" name="Picture 2" descr="http://www.seevirtualrealestate.com/wp-content/uploads/2012/01/eSignOnlin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44" b="97656" l="1172" r="941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856" y="6154717"/>
              <a:ext cx="447838" cy="44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Chevron 85"/>
          <p:cNvSpPr/>
          <p:nvPr/>
        </p:nvSpPr>
        <p:spPr>
          <a:xfrm>
            <a:off x="6669892" y="3034205"/>
            <a:ext cx="2797013" cy="684000"/>
          </a:xfrm>
          <a:prstGeom prst="chevron">
            <a:avLst>
              <a:gd name="adj" fmla="val 2185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4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Shranjevanje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odpustnega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pisma</a:t>
            </a:r>
            <a:r>
              <a:rPr lang="en-US" sz="1400" b="1" dirty="0" smtClean="0"/>
              <a:t> v </a:t>
            </a:r>
            <a:r>
              <a:rPr lang="en-US" sz="1400" b="1" dirty="0" err="1" smtClean="0"/>
              <a:t>lokalnem</a:t>
            </a:r>
            <a:r>
              <a:rPr lang="en-US" sz="1400" b="1" dirty="0" smtClean="0"/>
              <a:t> repozitoriju</a:t>
            </a:r>
            <a:endParaRPr lang="en-US" sz="14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6735389" y="2004079"/>
            <a:ext cx="687503" cy="774427"/>
            <a:chOff x="9618291" y="5719248"/>
            <a:chExt cx="795842" cy="929243"/>
          </a:xfrm>
        </p:grpSpPr>
        <p:grpSp>
          <p:nvGrpSpPr>
            <p:cNvPr id="88" name="Group 87"/>
            <p:cNvGrpSpPr/>
            <p:nvPr/>
          </p:nvGrpSpPr>
          <p:grpSpPr>
            <a:xfrm>
              <a:off x="9618291" y="5719248"/>
              <a:ext cx="795842" cy="929243"/>
              <a:chOff x="5603786" y="6007537"/>
              <a:chExt cx="795842" cy="929243"/>
            </a:xfrm>
          </p:grpSpPr>
          <p:pic>
            <p:nvPicPr>
              <p:cNvPr id="90" name="Picture 26" descr="http://mortgagefraud.squarespace.com/storage/Document.png?__SQUARESPACE_CACHEVERSION=125806396409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061" y="6057899"/>
                <a:ext cx="777567" cy="777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5573" y="6562725"/>
                <a:ext cx="374055" cy="374055"/>
              </a:xfrm>
              <a:prstGeom prst="rect">
                <a:avLst/>
              </a:prstGeom>
            </p:spPr>
          </p:pic>
          <p:pic>
            <p:nvPicPr>
              <p:cNvPr id="92" name="Picture 30" descr="http://icons.iconarchive.com/icons/deleket/soft-scraps/256/Adobe-PDF-Document-icon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786" y="6007537"/>
                <a:ext cx="294742" cy="294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9" name="Picture 2" descr="http://www.seevirtualrealestate.com/wp-content/uploads/2012/01/eSignOnline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44" b="97656" l="1172" r="941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856" y="6154717"/>
              <a:ext cx="447838" cy="44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" name="Straight Arrow Connector 50"/>
          <p:cNvCxnSpPr>
            <a:stCxn id="90" idx="3"/>
            <a:endCxn id="33" idx="1"/>
          </p:cNvCxnSpPr>
          <p:nvPr/>
        </p:nvCxnSpPr>
        <p:spPr>
          <a:xfrm flipV="1">
            <a:off x="7422890" y="2357334"/>
            <a:ext cx="35247" cy="1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9266520" y="3740598"/>
            <a:ext cx="292549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sl-SI" sz="1600" i="1" dirty="0"/>
              <a:t>Po shranjevanju odpustnega pisma v </a:t>
            </a:r>
            <a:r>
              <a:rPr lang="sl-SI" sz="1600" i="1" dirty="0" smtClean="0"/>
              <a:t>repozitoriju</a:t>
            </a:r>
            <a:r>
              <a:rPr lang="en-US" sz="1600" i="1" dirty="0" smtClean="0"/>
              <a:t> IZD</a:t>
            </a:r>
            <a:r>
              <a:rPr lang="sl-SI" sz="1600" i="1" dirty="0" smtClean="0"/>
              <a:t> </a:t>
            </a:r>
            <a:r>
              <a:rPr lang="sl-SI" sz="1600" i="1" dirty="0"/>
              <a:t>se v okviru IH zabeležijo enotni podatki o odpustnem </a:t>
            </a:r>
            <a:r>
              <a:rPr lang="sl-SI" sz="1600" i="1" dirty="0" smtClean="0"/>
              <a:t>pismu, </a:t>
            </a:r>
            <a:r>
              <a:rPr lang="sl-SI" sz="1600" i="1" dirty="0"/>
              <a:t>po katerih je omogočeno iskanje konkretnih dokumentov za konkretnega pacienta</a:t>
            </a:r>
            <a:r>
              <a:rPr lang="sl-SI" sz="1600" i="1" dirty="0" smtClean="0"/>
              <a:t>.</a:t>
            </a:r>
            <a:endParaRPr lang="en-US" sz="1600" i="1" dirty="0" smtClean="0"/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sl-SI" sz="1600" i="1" dirty="0"/>
              <a:t>Odpustno pismo je preko IH na voljo drugim registriranim izvajalcem zdravstvene dejavnosti, ki so vključeni v proces zdravljenja </a:t>
            </a:r>
            <a:r>
              <a:rPr lang="sl-SI" sz="1600" i="1" dirty="0" smtClean="0"/>
              <a:t>pacienta.</a:t>
            </a:r>
            <a:endParaRPr lang="en-US" sz="1600" i="1" dirty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i="1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1134853" y="6482441"/>
            <a:ext cx="14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29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Pogoji za dostop do  CRPP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Pogoji za izvajalce zdravstvene dejavnosti: </a:t>
            </a:r>
          </a:p>
          <a:p>
            <a:pPr lvl="1"/>
            <a:r>
              <a:rPr lang="sl-SI" dirty="0" smtClean="0"/>
              <a:t>vključenost v </a:t>
            </a:r>
            <a:r>
              <a:rPr lang="sl-SI" dirty="0" err="1" smtClean="0"/>
              <a:t>zNET</a:t>
            </a:r>
            <a:endParaRPr lang="sl-SI" dirty="0" smtClean="0"/>
          </a:p>
          <a:p>
            <a:pPr lvl="2"/>
            <a:r>
              <a:rPr lang="sl-SI" dirty="0" smtClean="0"/>
              <a:t>zasebniki lahko do </a:t>
            </a:r>
            <a:r>
              <a:rPr lang="sl-SI" dirty="0" err="1" smtClean="0"/>
              <a:t>eRecepta</a:t>
            </a:r>
            <a:r>
              <a:rPr lang="sl-SI" dirty="0" smtClean="0"/>
              <a:t> in </a:t>
            </a:r>
            <a:r>
              <a:rPr lang="sl-SI" dirty="0" err="1" smtClean="0"/>
              <a:t>eNaročanja</a:t>
            </a:r>
            <a:r>
              <a:rPr lang="sl-SI" dirty="0" smtClean="0"/>
              <a:t> dostopajo tudi preko interneta, kar pa ne velja za CRPP</a:t>
            </a:r>
          </a:p>
          <a:p>
            <a:pPr lvl="1"/>
            <a:r>
              <a:rPr lang="sl-SI" dirty="0" smtClean="0"/>
              <a:t>nadgradnje lokalnih (zalednih) IS, ki omogočajo izmenjavo podatkov s  CRPP </a:t>
            </a:r>
          </a:p>
          <a:p>
            <a:pPr lvl="1"/>
            <a:r>
              <a:rPr lang="sl-SI" dirty="0" smtClean="0"/>
              <a:t>ustrezno konfigurirani lokalni IS </a:t>
            </a:r>
          </a:p>
          <a:p>
            <a:r>
              <a:rPr lang="sl-SI" dirty="0" smtClean="0"/>
              <a:t>Pogoj za paciente</a:t>
            </a:r>
          </a:p>
          <a:p>
            <a:pPr lvl="1"/>
            <a:r>
              <a:rPr lang="sl-SI" dirty="0" smtClean="0"/>
              <a:t>digitalno potrdilo, registracija na </a:t>
            </a:r>
            <a:r>
              <a:rPr lang="sl-SI" dirty="0" smtClean="0">
                <a:hlinkClick r:id="rId2"/>
              </a:rPr>
              <a:t>https://zvem.ezdrav.si</a:t>
            </a:r>
            <a:endParaRPr lang="sl-SI" dirty="0" smtClean="0"/>
          </a:p>
          <a:p>
            <a:pPr lvl="1"/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sz="2400" dirty="0"/>
              <a:t> </a:t>
            </a:r>
            <a:endParaRPr lang="sl-SI" sz="1400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391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Pogoji za dostop do  CRPP - pisanje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Vsi</a:t>
            </a:r>
            <a:r>
              <a:rPr lang="sl-SI" dirty="0" smtClean="0"/>
              <a:t> uporabniki zalednih informacijskih sistemov – zdravstveni delavci (brez omejitev dostopa*)</a:t>
            </a:r>
          </a:p>
          <a:p>
            <a:pPr lvl="1"/>
            <a:r>
              <a:rPr lang="sl-SI" dirty="0" smtClean="0"/>
              <a:t>Vsak zapis ima podatek o avtorju zapisa ter o zdravniku, ki je odgovoren za vsebino</a:t>
            </a:r>
          </a:p>
          <a:p>
            <a:pPr lvl="1"/>
            <a:r>
              <a:rPr lang="sl-SI" dirty="0" smtClean="0"/>
              <a:t>Vsak zapis je digitalno podpisan</a:t>
            </a:r>
          </a:p>
          <a:p>
            <a:r>
              <a:rPr lang="sl-SI" dirty="0" smtClean="0"/>
              <a:t>Vnos prepovedi vpogleda v </a:t>
            </a:r>
            <a:r>
              <a:rPr lang="sl-SI" dirty="0" err="1" smtClean="0"/>
              <a:t>PPoP</a:t>
            </a:r>
            <a:r>
              <a:rPr lang="sl-SI" dirty="0" smtClean="0"/>
              <a:t> in preklica prepovedi: pacienti preko portala </a:t>
            </a:r>
            <a:r>
              <a:rPr lang="sl-SI" dirty="0" err="1" smtClean="0"/>
              <a:t>zVEM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*</a:t>
            </a:r>
            <a:r>
              <a:rPr lang="sl-SI" sz="1600" i="1" dirty="0" smtClean="0"/>
              <a:t>Trenutna implementacija. V prihodnje bodo morda implementirane omejitve  pravic zapisovanja dostopa  oz. preverjanje pooblastil uporabnikov</a:t>
            </a:r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1202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Pogoji za dostop do  CRPP - branje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Zdravniki</a:t>
            </a:r>
            <a:r>
              <a:rPr lang="sl-SI" b="1" dirty="0" smtClean="0"/>
              <a:t> </a:t>
            </a:r>
            <a:r>
              <a:rPr lang="sl-SI" dirty="0" smtClean="0"/>
              <a:t>lahko berejo zdravstveno dokumentacijo v skladu s pooblastili;  izbira osebnega zdravnika, napotnica, vrsta zdravstvene dejavnosti (VZD) </a:t>
            </a:r>
          </a:p>
          <a:p>
            <a:r>
              <a:rPr lang="sl-SI" dirty="0" smtClean="0"/>
              <a:t>Zdravstveni delavci lahko berejo </a:t>
            </a:r>
            <a:r>
              <a:rPr lang="sl-SI" dirty="0" err="1" smtClean="0"/>
              <a:t>PPoP</a:t>
            </a:r>
            <a:r>
              <a:rPr lang="sl-SI" dirty="0" smtClean="0"/>
              <a:t>, v kolikor pacient ne prepove dostopa</a:t>
            </a:r>
          </a:p>
          <a:p>
            <a:r>
              <a:rPr lang="sl-SI" dirty="0" smtClean="0"/>
              <a:t>Izbrani osebni zdravnik lahko bere vso dokumentacijo</a:t>
            </a:r>
          </a:p>
          <a:p>
            <a:pPr marL="0" indent="0">
              <a:buNone/>
            </a:pPr>
            <a:r>
              <a:rPr lang="sl-SI" sz="2400" dirty="0"/>
              <a:t> </a:t>
            </a:r>
            <a:endParaRPr lang="sl-SI" sz="1400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083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79" y="1030590"/>
            <a:ext cx="8605444" cy="579755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105137" y="3952530"/>
            <a:ext cx="307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Vrsta zdravstvene dejavnosti, </a:t>
            </a:r>
            <a:r>
              <a:rPr lang="sl-SI" dirty="0"/>
              <a:t>v kateri deluje zdravnik, ki želi dostopati do dokumenta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8486545" y="1130962"/>
            <a:ext cx="738664" cy="34049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l-SI" dirty="0"/>
              <a:t>Vrsta zdravstvene dejavnosti, kjer je nastal dokument</a:t>
            </a:r>
          </a:p>
        </p:txBody>
      </p:sp>
      <p:sp>
        <p:nvSpPr>
          <p:cNvPr id="5" name="Petkotnik 4"/>
          <p:cNvSpPr/>
          <p:nvPr/>
        </p:nvSpPr>
        <p:spPr>
          <a:xfrm rot="5400000">
            <a:off x="3998141" y="2949552"/>
            <a:ext cx="1323473" cy="3333757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75162" y="2213169"/>
            <a:ext cx="3587330" cy="1222172"/>
          </a:xfrm>
          <a:prstGeom prst="rect">
            <a:avLst/>
          </a:prstGeom>
        </p:spPr>
      </p:pic>
      <p:sp>
        <p:nvSpPr>
          <p:cNvPr id="7" name="Petkotnik 6"/>
          <p:cNvSpPr/>
          <p:nvPr/>
        </p:nvSpPr>
        <p:spPr>
          <a:xfrm rot="5400000">
            <a:off x="6422799" y="4686555"/>
            <a:ext cx="420202" cy="835206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6184426" y="4893439"/>
            <a:ext cx="96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Šifra VZD</a:t>
            </a:r>
            <a:endParaRPr lang="sl-SI" sz="1400" dirty="0"/>
          </a:p>
        </p:txBody>
      </p:sp>
      <p:sp>
        <p:nvSpPr>
          <p:cNvPr id="9" name="Petkotnik 8"/>
          <p:cNvSpPr/>
          <p:nvPr/>
        </p:nvSpPr>
        <p:spPr>
          <a:xfrm>
            <a:off x="9076839" y="4461648"/>
            <a:ext cx="420202" cy="835206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 rot="16200000">
            <a:off x="8742211" y="4661128"/>
            <a:ext cx="96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Šifra VZD</a:t>
            </a:r>
            <a:endParaRPr lang="sl-SI" sz="1400" dirty="0"/>
          </a:p>
        </p:txBody>
      </p:sp>
      <p:sp>
        <p:nvSpPr>
          <p:cNvPr id="11" name="Pravokotnik 10"/>
          <p:cNvSpPr/>
          <p:nvPr/>
        </p:nvSpPr>
        <p:spPr>
          <a:xfrm>
            <a:off x="3256544" y="1411701"/>
            <a:ext cx="481266" cy="481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3256544" y="2638923"/>
            <a:ext cx="481266" cy="4812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3256544" y="2029319"/>
            <a:ext cx="481266" cy="4812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3910465" y="1411701"/>
            <a:ext cx="239007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Dostop zavrnjen </a:t>
            </a:r>
            <a:endParaRPr lang="sl-SI" sz="24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3910465" y="2029319"/>
            <a:ext cx="40564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Dostop dovoljen z opozorilom </a:t>
            </a:r>
            <a:endParaRPr lang="sl-SI" sz="2400" b="1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3910465" y="2638923"/>
            <a:ext cx="227915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Dostop dovoljen</a:t>
            </a:r>
            <a:endParaRPr lang="sl-SI" sz="2400" b="1" dirty="0"/>
          </a:p>
        </p:txBody>
      </p:sp>
      <p:sp>
        <p:nvSpPr>
          <p:cNvPr id="21" name="Petkotnik 20"/>
          <p:cNvSpPr/>
          <p:nvPr/>
        </p:nvSpPr>
        <p:spPr>
          <a:xfrm rot="5400000">
            <a:off x="7768560" y="4132413"/>
            <a:ext cx="570748" cy="1768266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/>
          <p:cNvSpPr txBox="1"/>
          <p:nvPr/>
        </p:nvSpPr>
        <p:spPr>
          <a:xfrm>
            <a:off x="7180785" y="4686321"/>
            <a:ext cx="173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Način pridobitve dostopa</a:t>
            </a:r>
            <a:endParaRPr lang="sl-SI" sz="1400" dirty="0"/>
          </a:p>
        </p:txBody>
      </p:sp>
      <p:sp>
        <p:nvSpPr>
          <p:cNvPr id="23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Pogoji za dostop do  CRPP - branje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29986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ne vidim podatkov svojega pacienta?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Neurejeni podatki v registru izvajalcev zdravstvene dejavnosti  in delavcev v zdravstvu (RIZDDZ); pooblastila se dodeljujejo glede na podatke v registru – poklic, delodajalec, vrsta zdravstvene dejavnosti (VZD)</a:t>
            </a:r>
          </a:p>
          <a:p>
            <a:pPr lvl="1"/>
            <a:r>
              <a:rPr lang="sl-SI" dirty="0" smtClean="0"/>
              <a:t>Za vsako ustanovo, kjer posameznik zaposlen, morajo biti urejeni  podatki o zaposlitvi vključno z  VZD; </a:t>
            </a:r>
          </a:p>
          <a:p>
            <a:pPr lvl="1"/>
            <a:r>
              <a:rPr lang="sl-SI" dirty="0" smtClean="0"/>
              <a:t>Iz registra se podatki avtomatsko prenašajo v Varnostno shemo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78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ne vidim podatkov svojega pacienta?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Družinski (splošni zdravnik), ki ni pacientov izbrani zdravnik, npr. nadomeščanje, dežurna ambulanta</a:t>
            </a:r>
          </a:p>
          <a:p>
            <a:r>
              <a:rPr lang="sl-SI" dirty="0" smtClean="0"/>
              <a:t>Pediater, ki ni otrokov izbrani pediater, npr. nadomeščanje</a:t>
            </a:r>
          </a:p>
          <a:p>
            <a:r>
              <a:rPr lang="sl-SI" i="1" dirty="0" smtClean="0"/>
              <a:t> </a:t>
            </a:r>
            <a:r>
              <a:rPr lang="sl-SI" dirty="0" smtClean="0"/>
              <a:t>Specialist dermatolog</a:t>
            </a:r>
            <a:r>
              <a:rPr lang="sl-SI" i="1" dirty="0" smtClean="0"/>
              <a:t> </a:t>
            </a:r>
            <a:r>
              <a:rPr lang="sl-SI" dirty="0" smtClean="0"/>
              <a:t>v </a:t>
            </a:r>
            <a:r>
              <a:rPr lang="sl-SI" dirty="0"/>
              <a:t>samoplačniški ambulanti; nima veljavne </a:t>
            </a:r>
            <a:r>
              <a:rPr lang="sl-SI" dirty="0" smtClean="0"/>
              <a:t>napotnice</a:t>
            </a:r>
            <a:endParaRPr lang="sl-SI" dirty="0"/>
          </a:p>
          <a:p>
            <a:pPr marL="0" indent="0">
              <a:buNone/>
            </a:pPr>
            <a:r>
              <a:rPr lang="sl-SI" i="1" dirty="0"/>
              <a:t>&gt;&gt; Vsi vidijo </a:t>
            </a:r>
            <a:r>
              <a:rPr lang="sl-SI" i="1" dirty="0" err="1" smtClean="0"/>
              <a:t>PPoP</a:t>
            </a:r>
            <a:r>
              <a:rPr lang="sl-SI" i="1" dirty="0" smtClean="0"/>
              <a:t>*, za izvide in odpustna pisma pa morajo pacientovo privolitev. Privolitev za otroka podpiše starš ali skrbnik.</a:t>
            </a:r>
            <a:endParaRPr lang="sl-SI" sz="1800" i="1" dirty="0" smtClean="0"/>
          </a:p>
          <a:p>
            <a:pPr marL="0" indent="0">
              <a:buNone/>
            </a:pPr>
            <a:r>
              <a:rPr lang="sl-SI" sz="1800" i="1" dirty="0" smtClean="0"/>
              <a:t>*če pacient ni prepovedal vpogleda</a:t>
            </a:r>
            <a:endParaRPr lang="sl-SI" sz="1800" i="1" dirty="0"/>
          </a:p>
        </p:txBody>
      </p:sp>
    </p:spTree>
    <p:extLst>
      <p:ext uri="{BB962C8B-B14F-4D97-AF65-F5344CB8AC3E}">
        <p14:creationId xmlns:p14="http://schemas.microsoft.com/office/powerpoint/2010/main" val="14562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6401295" y="1253294"/>
            <a:ext cx="0" cy="270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264018" y="3291148"/>
            <a:ext cx="2203097" cy="684000"/>
          </a:xfrm>
          <a:prstGeom prst="chevron">
            <a:avLst>
              <a:gd name="adj" fmla="val 2326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Zdravstveni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delavec</a:t>
            </a:r>
            <a:r>
              <a:rPr lang="en-US" sz="1400" b="1" dirty="0" smtClean="0">
                <a:solidFill>
                  <a:schemeClr val="bg1"/>
                </a:solidFill>
              </a:rPr>
              <a:t> se </a:t>
            </a:r>
            <a:r>
              <a:rPr lang="en-US" sz="1400" b="1" dirty="0" err="1" smtClean="0">
                <a:solidFill>
                  <a:schemeClr val="bg1"/>
                </a:solidFill>
              </a:rPr>
              <a:t>prijavi</a:t>
            </a:r>
            <a:r>
              <a:rPr lang="en-US" sz="1400" b="1" dirty="0" smtClean="0">
                <a:solidFill>
                  <a:schemeClr val="bg1"/>
                </a:solidFill>
              </a:rPr>
              <a:t> v </a:t>
            </a:r>
            <a:r>
              <a:rPr lang="en-US" sz="1400" b="1" dirty="0" err="1" smtClean="0">
                <a:solidFill>
                  <a:schemeClr val="bg1"/>
                </a:solidFill>
              </a:rPr>
              <a:t>svoj</a:t>
            </a:r>
            <a:r>
              <a:rPr lang="en-US" sz="1400" b="1" dirty="0" smtClean="0">
                <a:solidFill>
                  <a:schemeClr val="bg1"/>
                </a:solidFill>
              </a:rPr>
              <a:t> IS </a:t>
            </a:r>
            <a:r>
              <a:rPr lang="en-US" sz="1400" b="1" dirty="0" err="1" smtClean="0">
                <a:solidFill>
                  <a:schemeClr val="bg1"/>
                </a:solidFill>
              </a:rPr>
              <a:t>pri</a:t>
            </a:r>
            <a:r>
              <a:rPr lang="en-US" sz="1400" b="1" dirty="0" smtClean="0">
                <a:solidFill>
                  <a:schemeClr val="bg1"/>
                </a:solidFill>
              </a:rPr>
              <a:t> IZD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http://www.psdgraphics.com/wp-content/uploads/2012/08/password-prot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76" y="2194397"/>
            <a:ext cx="1133313" cy="8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ead Physicia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40" y="2419868"/>
            <a:ext cx="8159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hevron 22"/>
          <p:cNvSpPr/>
          <p:nvPr/>
        </p:nvSpPr>
        <p:spPr>
          <a:xfrm>
            <a:off x="3550136" y="3270558"/>
            <a:ext cx="1529881" cy="684000"/>
          </a:xfrm>
          <a:prstGeom prst="chevron">
            <a:avLst>
              <a:gd name="adj" fmla="val 190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Identifikacija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pacienta</a:t>
            </a:r>
            <a:r>
              <a:rPr lang="sl-SI" sz="1400" b="1" dirty="0" smtClean="0">
                <a:solidFill>
                  <a:schemeClr val="bg1"/>
                </a:solidFill>
              </a:rPr>
              <a:t> (KZZ)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138386" y="3291426"/>
            <a:ext cx="1964959" cy="684000"/>
          </a:xfrm>
          <a:prstGeom prst="chevron">
            <a:avLst>
              <a:gd name="adj" fmla="val 17634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Zahteva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po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dokumentaciji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pacienta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40659" y="2133878"/>
            <a:ext cx="1414383" cy="1073075"/>
            <a:chOff x="2540551" y="2973877"/>
            <a:chExt cx="1414381" cy="1073075"/>
          </a:xfrm>
        </p:grpSpPr>
        <p:pic>
          <p:nvPicPr>
            <p:cNvPr id="22" name="Picture 8" descr="icon - Product Features - Computer Interf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538" y="2973877"/>
              <a:ext cx="1006394" cy="100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ead Physician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551" y="3230977"/>
              <a:ext cx="815975" cy="81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us.123rf.com/400wm/400/400/liliwhite/liliwhite1303/liliwhite130300020/18197222-create-a-new-account-form-with-light-blue-id-card-element-for-websites-and-mobile-applications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00" b="84250" l="10000" r="8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8" t="16278" r="10643" b="16722"/>
            <a:stretch/>
          </p:blipFill>
          <p:spPr bwMode="auto">
            <a:xfrm>
              <a:off x="3138211" y="3230726"/>
              <a:ext cx="648010" cy="40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328766" y="2162768"/>
            <a:ext cx="1414383" cy="1073075"/>
            <a:chOff x="4183361" y="1854973"/>
            <a:chExt cx="1414381" cy="1073075"/>
          </a:xfrm>
        </p:grpSpPr>
        <p:pic>
          <p:nvPicPr>
            <p:cNvPr id="40" name="Picture 8" descr="icon - Product Features - Computer Interf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348" y="1854973"/>
              <a:ext cx="1006394" cy="100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ead Physician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361" y="2112073"/>
              <a:ext cx="815975" cy="81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799422" y="2118436"/>
              <a:ext cx="684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 descr="http://png-3.findicons.com/files/icons/1579/devine/256/lis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333" y="2088484"/>
              <a:ext cx="89427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Chevron 43"/>
          <p:cNvSpPr/>
          <p:nvPr/>
        </p:nvSpPr>
        <p:spPr>
          <a:xfrm>
            <a:off x="7100096" y="3298491"/>
            <a:ext cx="2170911" cy="684000"/>
          </a:xfrm>
          <a:prstGeom prst="chevron">
            <a:avLst>
              <a:gd name="adj" fmla="val 218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IH </a:t>
            </a:r>
            <a:r>
              <a:rPr lang="en-US" sz="1400" b="1" dirty="0" err="1" smtClean="0"/>
              <a:t>posreduje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nabor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razpoložljive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dokumentacije</a:t>
            </a:r>
            <a:endParaRPr lang="en-US" sz="1400" b="1" dirty="0"/>
          </a:p>
        </p:txBody>
      </p:sp>
      <p:pic>
        <p:nvPicPr>
          <p:cNvPr id="46" name="Picture 14" descr="http://static5.depositphotos.com/1030015/514/i/950/depositphotos_5143007-Global-Computer-Networ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51" y="2303605"/>
            <a:ext cx="1686192" cy="94683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hevron 46"/>
          <p:cNvSpPr/>
          <p:nvPr/>
        </p:nvSpPr>
        <p:spPr>
          <a:xfrm>
            <a:off x="9271016" y="3298491"/>
            <a:ext cx="2057401" cy="684000"/>
          </a:xfrm>
          <a:prstGeom prst="chevron">
            <a:avLst>
              <a:gd name="adj" fmla="val 190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Pridobivanje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izbranega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dokumenta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1275636" y="1269128"/>
            <a:ext cx="2672997" cy="37317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IS IZD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486792" y="1310397"/>
            <a:ext cx="2672997" cy="37317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i="1" dirty="0" smtClean="0">
                <a:solidFill>
                  <a:schemeClr val="bg1"/>
                </a:solidFill>
              </a:rPr>
              <a:t>CRPP / </a:t>
            </a:r>
            <a:r>
              <a:rPr lang="en-US" b="1" i="1" dirty="0" smtClean="0">
                <a:solidFill>
                  <a:schemeClr val="bg1"/>
                </a:solidFill>
              </a:rPr>
              <a:t>IH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9271021" y="1304295"/>
            <a:ext cx="2129183" cy="37317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IS IZD</a:t>
            </a:r>
            <a:endParaRPr lang="en-US" b="1" i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185356" y="1279035"/>
            <a:ext cx="0" cy="2700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PoljeZBesedilom 34"/>
          <p:cNvSpPr txBox="1"/>
          <p:nvPr/>
        </p:nvSpPr>
        <p:spPr>
          <a:xfrm>
            <a:off x="1134853" y="6441621"/>
            <a:ext cx="14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92349" y="273083"/>
            <a:ext cx="10955867" cy="113347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</a:t>
            </a:r>
            <a:r>
              <a:rPr lang="sl-SI" sz="2800" dirty="0" err="1" smtClean="0"/>
              <a:t>plošen</a:t>
            </a:r>
            <a:r>
              <a:rPr lang="sl-SI" sz="2800" dirty="0" smtClean="0"/>
              <a:t> postopek pridobivanja dokumenta – preverjanje pooblastil za CRPP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719123" y="4157719"/>
            <a:ext cx="29409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1. IS pri IZD zahteva žeton na Varnostni shemi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2.Varnostna shema pripravi podatke o zdravstvenem delavcu*- SAML žeton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3. IS pri IZD posreduje žeton na CRPP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4.CRPP preveri pooblastila (žeton)</a:t>
            </a:r>
          </a:p>
        </p:txBody>
      </p:sp>
      <p:sp>
        <p:nvSpPr>
          <p:cNvPr id="32" name="Rectangle 27"/>
          <p:cNvSpPr/>
          <p:nvPr/>
        </p:nvSpPr>
        <p:spPr>
          <a:xfrm>
            <a:off x="7394630" y="4041684"/>
            <a:ext cx="449257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4. IH/CRPP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vrne seznam dokumentov, če je dostop upravičen glede na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sl-SI" sz="1600" i="1" dirty="0" smtClean="0"/>
              <a:t>prejete podatke o zdravstvenem delavcu in ustanovi (SAML žeton) in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sl-SI" sz="1600" i="1" dirty="0" smtClean="0"/>
              <a:t>podatke v CRPP (IOZ, napotnica, privolitev)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ali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ne vrne dokumentov/zavrne neupravičen dostop</a:t>
            </a:r>
          </a:p>
        </p:txBody>
      </p:sp>
      <p:sp>
        <p:nvSpPr>
          <p:cNvPr id="36" name="Rectangle 27"/>
          <p:cNvSpPr/>
          <p:nvPr/>
        </p:nvSpPr>
        <p:spPr>
          <a:xfrm>
            <a:off x="1778141" y="5308610"/>
            <a:ext cx="2940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1600" i="1" dirty="0" smtClean="0"/>
              <a:t>*Varnostna shema pridobiva podatke o registriranih zdravstvenih delavcih iz RIZDDZ (poklic, organizacija, vrsta </a:t>
            </a:r>
            <a:r>
              <a:rPr lang="sl-SI" sz="1600" i="1" dirty="0" err="1" smtClean="0"/>
              <a:t>zdr</a:t>
            </a:r>
            <a:r>
              <a:rPr lang="sl-SI" sz="1600" i="1" dirty="0" smtClean="0"/>
              <a:t>. dejavnosti – VZD)</a:t>
            </a:r>
          </a:p>
        </p:txBody>
      </p:sp>
    </p:spTree>
    <p:extLst>
      <p:ext uri="{BB962C8B-B14F-4D97-AF65-F5344CB8AC3E}">
        <p14:creationId xmlns:p14="http://schemas.microsoft.com/office/powerpoint/2010/main" val="14687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Dokumentacija in podpora za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sl-SI" dirty="0" smtClean="0">
                <a:hlinkClick r:id="rId2"/>
              </a:rPr>
              <a:t>http</a:t>
            </a:r>
            <a:r>
              <a:rPr lang="sl-SI" dirty="0">
                <a:hlinkClick r:id="rId2"/>
              </a:rPr>
              <a:t>://www.ezdrav.si/crpp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pPr lvl="1"/>
            <a:r>
              <a:rPr lang="sl-SI" dirty="0" smtClean="0"/>
              <a:t>Navodila za najširši krog uporabnikov (zdravstveni delavci, informatiki v zdravstvenih ustanovah)</a:t>
            </a:r>
          </a:p>
          <a:p>
            <a:r>
              <a:rPr lang="sl-SI" dirty="0" smtClean="0"/>
              <a:t>Vsebinska vprašanja: mailto: </a:t>
            </a:r>
            <a:r>
              <a:rPr lang="sl-SI" dirty="0" smtClean="0">
                <a:hlinkClick r:id="rId3"/>
              </a:rPr>
              <a:t>crpp@nijz.si</a:t>
            </a:r>
            <a:endParaRPr lang="sl-SI" dirty="0" smtClean="0"/>
          </a:p>
          <a:p>
            <a:r>
              <a:rPr lang="sl-SI" dirty="0" smtClean="0"/>
              <a:t>Drugi nivo podpore, razvoj in vzdrževanje:  </a:t>
            </a:r>
            <a:r>
              <a:rPr lang="sl-SI" dirty="0" smtClean="0">
                <a:hlinkClick r:id="rId4"/>
              </a:rPr>
              <a:t>crpp.podpora@marand.si</a:t>
            </a:r>
            <a:endParaRPr lang="sl-SI" dirty="0" smtClean="0"/>
          </a:p>
          <a:p>
            <a:r>
              <a:rPr lang="sl-SI" dirty="0" smtClean="0"/>
              <a:t> Tehnična dokumentacija za  razvijalce informacijskih sistemov</a:t>
            </a:r>
          </a:p>
          <a:p>
            <a:pPr lvl="1"/>
            <a:r>
              <a:rPr lang="sl-SI" dirty="0" smtClean="0"/>
              <a:t>ureja vzdrževalec CRPP (mailto: </a:t>
            </a:r>
            <a:r>
              <a:rPr lang="sl-SI" dirty="0" smtClean="0">
                <a:hlinkClick r:id="rId4"/>
              </a:rPr>
              <a:t>crpp.podpora@marand.si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883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28" y="1034716"/>
            <a:ext cx="5920991" cy="5823284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Dostop do  CRPP – pacientova privolitev</a:t>
            </a:r>
            <a:endParaRPr lang="sl-SI" kern="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043880" y="1268793"/>
            <a:ext cx="33839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Pacient lahko poda privolitev za </a:t>
            </a:r>
          </a:p>
          <a:p>
            <a:r>
              <a:rPr lang="sl-SI" sz="2400" dirty="0" smtClean="0"/>
              <a:t>osebo (zdravnika) ali</a:t>
            </a:r>
          </a:p>
          <a:p>
            <a:r>
              <a:rPr lang="sl-SI" sz="2400" dirty="0" smtClean="0"/>
              <a:t>za organizacijo.</a:t>
            </a:r>
            <a:br>
              <a:rPr lang="sl-SI" sz="2400" dirty="0" smtClean="0"/>
            </a:br>
            <a:endParaRPr lang="sl-SI" sz="2400" dirty="0" smtClean="0"/>
          </a:p>
          <a:p>
            <a:r>
              <a:rPr lang="sl-SI" sz="2400" dirty="0" smtClean="0"/>
              <a:t>Zdravnik preko svojega IS shrani privolitev v CRPP  </a:t>
            </a:r>
            <a:endParaRPr lang="sl-SI" sz="2400" dirty="0"/>
          </a:p>
          <a:p>
            <a:r>
              <a:rPr lang="sl-SI" sz="2400" dirty="0" smtClean="0"/>
              <a:t>Izvirnik (papir s podpisom pacienta) hrani ustanova.</a:t>
            </a:r>
          </a:p>
          <a:p>
            <a:endParaRPr lang="sl-SI" sz="2400" dirty="0" smtClean="0"/>
          </a:p>
          <a:p>
            <a:r>
              <a:rPr lang="sl-SI" sz="2400" dirty="0" smtClean="0"/>
              <a:t>Vpogled je omogočen še 45 dni po datumu veljavnosti. </a:t>
            </a:r>
          </a:p>
        </p:txBody>
      </p:sp>
    </p:spTree>
    <p:extLst>
      <p:ext uri="{BB962C8B-B14F-4D97-AF65-F5344CB8AC3E}">
        <p14:creationId xmlns:p14="http://schemas.microsoft.com/office/powerpoint/2010/main" val="30214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Portal </a:t>
            </a:r>
            <a:r>
              <a:rPr lang="sl-SI" dirty="0" err="1" smtClean="0"/>
              <a:t>zVEM</a:t>
            </a:r>
            <a:r>
              <a:rPr lang="sl-SI" dirty="0" smtClean="0"/>
              <a:t> – pacientov vpogled v CRPP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13447" r="-513"/>
          <a:stretch/>
        </p:blipFill>
        <p:spPr>
          <a:xfrm>
            <a:off x="268263" y="1406526"/>
            <a:ext cx="11638540" cy="5245768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 bwMode="auto">
          <a:xfrm>
            <a:off x="8181474" y="2229853"/>
            <a:ext cx="1588168" cy="11790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005532" y="1103643"/>
            <a:ext cx="10779510" cy="5164853"/>
            <a:chOff x="595224" y="834013"/>
            <a:chExt cx="10779510" cy="5164853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 rotWithShape="1">
            <a:blip r:embed="rId2"/>
            <a:srcRect l="-349" t="8086" r="1682" b="8493"/>
            <a:stretch/>
          </p:blipFill>
          <p:spPr>
            <a:xfrm>
              <a:off x="595224" y="834013"/>
              <a:ext cx="10779510" cy="5164853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4" name="Zaobljeni pravokotnik 3"/>
            <p:cNvSpPr/>
            <p:nvPr/>
          </p:nvSpPr>
          <p:spPr>
            <a:xfrm>
              <a:off x="5225143" y="4260502"/>
              <a:ext cx="5948625" cy="944544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077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398" t="27885" r="2806" b="910"/>
          <a:stretch/>
        </p:blipFill>
        <p:spPr>
          <a:xfrm>
            <a:off x="1296237" y="2411604"/>
            <a:ext cx="9766998" cy="327576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731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14853" r="16172" b="5900"/>
          <a:stretch/>
        </p:blipFill>
        <p:spPr>
          <a:xfrm>
            <a:off x="1990636" y="839789"/>
            <a:ext cx="5726008" cy="5739432"/>
          </a:xfrm>
          <a:prstGeom prst="rect">
            <a:avLst/>
          </a:prstGeom>
          <a:ln w="9525">
            <a:solidFill>
              <a:schemeClr val="accent5"/>
            </a:solidFill>
          </a:ln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Portal </a:t>
            </a:r>
            <a:r>
              <a:rPr lang="sl-SI" kern="0" dirty="0" err="1" smtClean="0"/>
              <a:t>zVEM</a:t>
            </a:r>
            <a:r>
              <a:rPr lang="sl-SI" kern="0" dirty="0" smtClean="0"/>
              <a:t> – prepoved vpogleda v </a:t>
            </a:r>
            <a:r>
              <a:rPr lang="sl-SI" kern="0" dirty="0" err="1" smtClean="0"/>
              <a:t>PPoP</a:t>
            </a:r>
            <a:endParaRPr lang="sl-SI" kern="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7844589" y="1268793"/>
            <a:ext cx="33839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Pacient lahko poda prepoved </a:t>
            </a:r>
            <a:r>
              <a:rPr lang="sl-SI" sz="2400" b="1" dirty="0" smtClean="0"/>
              <a:t>samo za </a:t>
            </a:r>
            <a:r>
              <a:rPr lang="sl-SI" sz="2400" b="1" dirty="0" err="1" smtClean="0"/>
              <a:t>za</a:t>
            </a:r>
            <a:r>
              <a:rPr lang="sl-SI" sz="2400" b="1" dirty="0" smtClean="0"/>
              <a:t> povzetek </a:t>
            </a:r>
            <a:r>
              <a:rPr lang="sl-SI" sz="2400" b="1" dirty="0" err="1" smtClean="0"/>
              <a:t>PPoP</a:t>
            </a:r>
            <a:r>
              <a:rPr lang="sl-SI" sz="2400" dirty="0" smtClean="0"/>
              <a:t>, ki je privzeto dostopen vsem zdravstvenim delavcem. </a:t>
            </a:r>
          </a:p>
          <a:p>
            <a:endParaRPr lang="sl-SI" sz="2400" dirty="0"/>
          </a:p>
          <a:p>
            <a:r>
              <a:rPr lang="sl-SI" sz="2400" dirty="0" smtClean="0"/>
              <a:t>Pacient </a:t>
            </a:r>
            <a:r>
              <a:rPr lang="sl-SI" sz="2400" b="1" dirty="0" smtClean="0"/>
              <a:t>ne</a:t>
            </a:r>
            <a:r>
              <a:rPr lang="sl-SI" sz="2400" dirty="0" smtClean="0"/>
              <a:t> more podati prepovedi </a:t>
            </a:r>
            <a:r>
              <a:rPr lang="sl-SI" sz="2400" b="1" dirty="0" smtClean="0"/>
              <a:t>za ostalo zdravstveno dokumentacijo (izvide, odpustna pisma). </a:t>
            </a:r>
            <a:r>
              <a:rPr lang="sl-SI" sz="2400" dirty="0" smtClean="0"/>
              <a:t>Vpogled v le-to je privzeto omejen – osebni zdravnik, napotnica, VZD. 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120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Ovire za širitev uporabe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 smtClean="0"/>
              <a:t>Nevključenost</a:t>
            </a:r>
            <a:r>
              <a:rPr lang="sl-SI" b="1" dirty="0" smtClean="0"/>
              <a:t> v </a:t>
            </a:r>
            <a:r>
              <a:rPr lang="sl-SI" b="1" dirty="0" err="1" smtClean="0"/>
              <a:t>zNET</a:t>
            </a:r>
            <a:r>
              <a:rPr lang="sl-SI" b="1" dirty="0" smtClean="0"/>
              <a:t> (zasebniki) </a:t>
            </a:r>
          </a:p>
          <a:p>
            <a:pPr lvl="1"/>
            <a:r>
              <a:rPr lang="sl-SI" dirty="0"/>
              <a:t> </a:t>
            </a:r>
            <a:r>
              <a:rPr lang="sl-SI" dirty="0" smtClean="0"/>
              <a:t>Veliko potencialnih uporabnikov CRPP/</a:t>
            </a:r>
            <a:r>
              <a:rPr lang="sl-SI" dirty="0" err="1" smtClean="0"/>
              <a:t>PPoP</a:t>
            </a:r>
            <a:r>
              <a:rPr lang="sl-SI" dirty="0" smtClean="0"/>
              <a:t> je zasebnikov s koncesijo, njihove ambulante pa niso povezane v </a:t>
            </a:r>
            <a:r>
              <a:rPr lang="sl-SI" dirty="0" err="1" smtClean="0"/>
              <a:t>zNET</a:t>
            </a:r>
            <a:r>
              <a:rPr lang="sl-SI" dirty="0" smtClean="0"/>
              <a:t> (pediatri, družinski zdravniki, ginekologi)</a:t>
            </a:r>
          </a:p>
          <a:p>
            <a:pPr lvl="2"/>
            <a:r>
              <a:rPr lang="sl-SI" dirty="0" smtClean="0"/>
              <a:t>brezplačni VPN dostop, ni „udoben“ za uporabnike</a:t>
            </a:r>
          </a:p>
          <a:p>
            <a:pPr lvl="2"/>
            <a:r>
              <a:rPr lang="sl-SI" dirty="0" smtClean="0"/>
              <a:t>zdravstveni domovi zasebnikom - najemnikom ne ponujajo dostopa do </a:t>
            </a:r>
            <a:r>
              <a:rPr lang="sl-SI" dirty="0" err="1" smtClean="0"/>
              <a:t>zNET</a:t>
            </a:r>
            <a:r>
              <a:rPr lang="sl-SI" dirty="0" smtClean="0"/>
              <a:t> </a:t>
            </a:r>
          </a:p>
          <a:p>
            <a:pPr lvl="2"/>
            <a:r>
              <a:rPr lang="sl-SI" dirty="0" smtClean="0"/>
              <a:t>druge možnosti za vključitev v </a:t>
            </a:r>
            <a:r>
              <a:rPr lang="sl-SI" dirty="0" err="1" smtClean="0"/>
              <a:t>zNET</a:t>
            </a:r>
            <a:r>
              <a:rPr lang="sl-SI" dirty="0" smtClean="0"/>
              <a:t> so povezane z dodatnimi stroški (lastna oprema, TK storitev…) </a:t>
            </a:r>
            <a:endParaRPr lang="sl-SI" dirty="0"/>
          </a:p>
          <a:p>
            <a:r>
              <a:rPr lang="sl-SI" dirty="0" smtClean="0"/>
              <a:t>NIJZ ne izvaja aktivne promocije </a:t>
            </a:r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2936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Ovire za širitev uporabe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Poslovni odnos med izvajalci zdravstvene dejavnosti in ponudniki informacijskih rešitev – ni zagotovljenih sredstev in virov za nadgradnje in uvajanje </a:t>
            </a:r>
            <a:r>
              <a:rPr lang="sl-SI" dirty="0" err="1" smtClean="0"/>
              <a:t>eZdravja</a:t>
            </a:r>
            <a:endParaRPr lang="sl-SI" dirty="0" smtClean="0"/>
          </a:p>
          <a:p>
            <a:r>
              <a:rPr lang="sl-SI" dirty="0" smtClean="0"/>
              <a:t>Pomanjkanje sredstev; ni namenskih virov financiranja za </a:t>
            </a:r>
            <a:r>
              <a:rPr lang="sl-SI" dirty="0" err="1" smtClean="0"/>
              <a:t>eZdravje</a:t>
            </a:r>
            <a:r>
              <a:rPr lang="sl-SI" dirty="0" smtClean="0"/>
              <a:t> </a:t>
            </a:r>
          </a:p>
          <a:p>
            <a:r>
              <a:rPr lang="sl-SI" dirty="0" smtClean="0"/>
              <a:t>Nepripravljenost osebnih zdravnikov za urejanje </a:t>
            </a:r>
            <a:r>
              <a:rPr lang="sl-SI" dirty="0" err="1" smtClean="0"/>
              <a:t>PPoP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 </a:t>
            </a:r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97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CRPP februar  2017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Vključenih </a:t>
            </a:r>
            <a:r>
              <a:rPr lang="sl-SI" b="1" dirty="0" smtClean="0"/>
              <a:t>76 </a:t>
            </a:r>
            <a:r>
              <a:rPr lang="sl-SI" b="1" dirty="0"/>
              <a:t>javnih </a:t>
            </a:r>
            <a:r>
              <a:rPr lang="sl-SI" b="1" dirty="0" smtClean="0"/>
              <a:t>zdravstvenih zavodov</a:t>
            </a:r>
            <a:r>
              <a:rPr lang="sl-SI" dirty="0"/>
              <a:t>, od tega </a:t>
            </a:r>
          </a:p>
          <a:p>
            <a:pPr lvl="1"/>
            <a:r>
              <a:rPr lang="sl-SI" b="1" dirty="0" smtClean="0"/>
              <a:t>59</a:t>
            </a:r>
            <a:r>
              <a:rPr lang="sl-SI" dirty="0" smtClean="0"/>
              <a:t> </a:t>
            </a:r>
            <a:r>
              <a:rPr lang="sl-SI" dirty="0"/>
              <a:t>od 64 </a:t>
            </a:r>
            <a:r>
              <a:rPr lang="sl-SI" dirty="0" smtClean="0"/>
              <a:t>zdravstvenih </a:t>
            </a:r>
            <a:r>
              <a:rPr lang="sl-SI" dirty="0"/>
              <a:t>domov </a:t>
            </a:r>
            <a:r>
              <a:rPr lang="sl-SI" dirty="0" smtClean="0"/>
              <a:t>(92%)</a:t>
            </a:r>
            <a:endParaRPr lang="sl-SI" dirty="0"/>
          </a:p>
          <a:p>
            <a:pPr lvl="1"/>
            <a:r>
              <a:rPr lang="sl-SI" b="1" dirty="0" smtClean="0"/>
              <a:t>18</a:t>
            </a:r>
            <a:r>
              <a:rPr lang="sl-SI" dirty="0" smtClean="0"/>
              <a:t> </a:t>
            </a:r>
            <a:r>
              <a:rPr lang="sl-SI" dirty="0"/>
              <a:t>do 27 bolnišnic  (</a:t>
            </a:r>
            <a:r>
              <a:rPr lang="sl-SI" dirty="0" smtClean="0"/>
              <a:t>67 %)</a:t>
            </a:r>
            <a:endParaRPr lang="sl-SI" dirty="0"/>
          </a:p>
          <a:p>
            <a:pPr marL="514350" indent="-457200"/>
            <a:r>
              <a:rPr lang="sl-SI" dirty="0" smtClean="0"/>
              <a:t>Vključenih  </a:t>
            </a:r>
            <a:r>
              <a:rPr lang="sl-SI" b="1" dirty="0" smtClean="0"/>
              <a:t>74 zasebnikov</a:t>
            </a:r>
          </a:p>
          <a:p>
            <a:pPr marL="57150" indent="0">
              <a:buNone/>
            </a:pPr>
            <a:r>
              <a:rPr lang="sl-SI" sz="2000" b="1" i="1" u="sng" dirty="0" smtClean="0"/>
              <a:t>Podatki </a:t>
            </a:r>
            <a:r>
              <a:rPr lang="sl-SI" sz="2000" b="1" i="1" u="sng" dirty="0"/>
              <a:t>ZZZS – zasebniki s koncesijo:</a:t>
            </a:r>
          </a:p>
          <a:p>
            <a:pPr marL="0" indent="0">
              <a:buNone/>
            </a:pPr>
            <a:r>
              <a:rPr lang="sl-SI" sz="2000" b="1" i="1" dirty="0" smtClean="0"/>
              <a:t>  660 </a:t>
            </a:r>
            <a:r>
              <a:rPr lang="sl-SI" sz="2000" b="1" i="1" dirty="0"/>
              <a:t>zdravnikov</a:t>
            </a:r>
            <a:r>
              <a:rPr lang="sl-SI" sz="2000" i="1" dirty="0"/>
              <a:t> (osnovna in specialistična dejavnost, brez zobozdravnikov)  </a:t>
            </a:r>
          </a:p>
          <a:p>
            <a:pPr marL="0" indent="0">
              <a:buNone/>
            </a:pPr>
            <a:r>
              <a:rPr lang="sl-SI" sz="2000" i="1" dirty="0" smtClean="0"/>
              <a:t>  601 </a:t>
            </a:r>
            <a:r>
              <a:rPr lang="sl-SI" sz="2000" i="1" dirty="0"/>
              <a:t>zobozdravnikov</a:t>
            </a:r>
          </a:p>
          <a:p>
            <a:pPr marL="0" indent="0">
              <a:buNone/>
            </a:pPr>
            <a:r>
              <a:rPr lang="sl-SI" sz="2000" i="1" dirty="0" smtClean="0"/>
              <a:t>  378 </a:t>
            </a:r>
            <a:r>
              <a:rPr lang="sl-SI" sz="2000" i="1" dirty="0"/>
              <a:t>ostalih (fizioterapevti, lekarne, nega in patronaža, socialnovarstveni zavodi) </a:t>
            </a:r>
          </a:p>
          <a:p>
            <a:pPr marL="0" indent="0">
              <a:buNone/>
            </a:pPr>
            <a:r>
              <a:rPr lang="sl-SI" sz="2000" i="1" dirty="0"/>
              <a:t>1.639 vseh imetnikov koncesije   </a:t>
            </a:r>
          </a:p>
          <a:p>
            <a:pPr marL="0" indent="0">
              <a:buNone/>
            </a:pPr>
            <a:r>
              <a:rPr lang="sl-SI" sz="2400" dirty="0"/>
              <a:t> </a:t>
            </a:r>
            <a:endParaRPr lang="sl-SI" sz="1400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780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CRPP do 28.2.2018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1.060.293 pacientov ima izvid ali odpustno pismo</a:t>
            </a:r>
            <a:endParaRPr lang="sl-SI" dirty="0"/>
          </a:p>
          <a:p>
            <a:r>
              <a:rPr lang="sl-SI" dirty="0" smtClean="0"/>
              <a:t>627.025pacientov ima svoj povzetek (zapis v </a:t>
            </a:r>
            <a:r>
              <a:rPr lang="sl-SI" dirty="0" err="1" smtClean="0"/>
              <a:t>PPoP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od tega največ diagnoz, cepljenj, posegov</a:t>
            </a:r>
          </a:p>
          <a:p>
            <a:r>
              <a:rPr lang="sl-SI" dirty="0" smtClean="0"/>
              <a:t>4.536.072 izvidov  in odpustnih pisem</a:t>
            </a:r>
          </a:p>
          <a:p>
            <a:r>
              <a:rPr lang="sl-SI" dirty="0" smtClean="0"/>
              <a:t>1.933.902 zapisov v </a:t>
            </a:r>
            <a:r>
              <a:rPr lang="sl-SI" dirty="0" err="1" smtClean="0"/>
              <a:t>PPoP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sz="2400" dirty="0"/>
              <a:t> </a:t>
            </a:r>
            <a:endParaRPr lang="sl-SI" sz="1400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81719"/>
              </p:ext>
            </p:extLst>
          </p:nvPr>
        </p:nvGraphicFramePr>
        <p:xfrm>
          <a:off x="7571679" y="2732046"/>
          <a:ext cx="4482790" cy="397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30.3. 2018 9:00-10:00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solidFill>
                            <a:schemeClr val="tx1"/>
                          </a:solidFill>
                          <a:effectLst/>
                        </a:rPr>
                        <a:t>Št. transakcij na CRPP v eni uri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queryDocuments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83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replaceDocument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5040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replaceWithSignedDocument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194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retrieveDocument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21179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revokeDocument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377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signDocument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7745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storeDocument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3752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storePatientConsent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storeSignedDocument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725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Zakonodaja in CRPP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CRPP ima zakonsko podlago </a:t>
            </a:r>
            <a:r>
              <a:rPr lang="sl-SI" dirty="0" smtClean="0"/>
              <a:t>– Zakon o zbirkah podatkov s področja zdravstvenega varstva (ZZPPZ), 14. b člen</a:t>
            </a:r>
            <a:endParaRPr lang="sl-SI" dirty="0"/>
          </a:p>
          <a:p>
            <a:r>
              <a:rPr lang="sl-SI" dirty="0" smtClean="0"/>
              <a:t>Vsa zdravstvena dokumentacija se po zakonu</a:t>
            </a:r>
            <a:r>
              <a:rPr lang="sl-SI" i="1" dirty="0" smtClean="0"/>
              <a:t> lahko </a:t>
            </a:r>
            <a:r>
              <a:rPr lang="sl-SI" dirty="0" smtClean="0"/>
              <a:t>shranjuje v CRPP</a:t>
            </a:r>
          </a:p>
          <a:p>
            <a:r>
              <a:rPr lang="sl-SI" dirty="0" smtClean="0"/>
              <a:t>Obdelava podatkov na območju Slovenije je dopustna brez pacientove privolitve (ZZPPZ, 14.c člen) </a:t>
            </a:r>
          </a:p>
          <a:p>
            <a:r>
              <a:rPr lang="sl-SI" dirty="0" smtClean="0"/>
              <a:t>Pacient lahko poda prepoved vpogleda v </a:t>
            </a:r>
            <a:r>
              <a:rPr lang="sl-SI" dirty="0" err="1" smtClean="0"/>
              <a:t>PPoP</a:t>
            </a:r>
            <a:r>
              <a:rPr lang="sl-SI" dirty="0"/>
              <a:t> </a:t>
            </a:r>
            <a:r>
              <a:rPr lang="sl-SI" dirty="0" smtClean="0"/>
              <a:t>(</a:t>
            </a:r>
            <a:r>
              <a:rPr lang="sl-SI" dirty="0"/>
              <a:t>ZZPPZ, 14.c člen</a:t>
            </a:r>
            <a:r>
              <a:rPr lang="sl-SI" dirty="0" smtClean="0"/>
              <a:t>) </a:t>
            </a:r>
            <a:endParaRPr lang="sl-SI" dirty="0"/>
          </a:p>
          <a:p>
            <a:pPr lvl="1"/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400" dirty="0"/>
              <a:t> </a:t>
            </a:r>
            <a:endParaRPr lang="sl-SI" sz="1400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32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odpora za Terminološki strežnik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Terminološki strežnik - podpora: </a:t>
            </a:r>
            <a:r>
              <a:rPr lang="sl-SI" dirty="0" smtClean="0">
                <a:hlinkClick r:id="rId2"/>
              </a:rPr>
              <a:t>Terminologija@nijz.si</a:t>
            </a:r>
            <a:endParaRPr lang="sl-SI" dirty="0" smtClean="0"/>
          </a:p>
          <a:p>
            <a:r>
              <a:rPr lang="sl-SI" dirty="0" smtClean="0"/>
              <a:t>Terminološki strežnik – registracija in prijava: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172.29.4.80:8080/jsp/reguser.jsp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6008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Uporabniki CRPP - ZZPPZ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Člen 14. č, (6): pooblastila … </a:t>
            </a:r>
            <a:r>
              <a:rPr lang="sl-SI" dirty="0"/>
              <a:t>za obdelavo podatkov v CRPP se določijo </a:t>
            </a:r>
            <a:r>
              <a:rPr lang="sl-SI" dirty="0" smtClean="0"/>
              <a:t>…tako</a:t>
            </a:r>
            <a:r>
              <a:rPr lang="sl-SI" dirty="0"/>
              <a:t>, da je obseg pooblastila odvisen od kvalifikacije, poklica in delovnega področja zdravstvenega delavca ter delovnega mesta oziroma dela pri izvajalcu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Izvajalec je odgovoren za podelitev in uporabo pooblastil v skladu s prejšnjim odstavkom</a:t>
            </a:r>
            <a:r>
              <a:rPr lang="sl-SI" dirty="0" smtClean="0"/>
              <a:t>.</a:t>
            </a:r>
          </a:p>
          <a:p>
            <a:r>
              <a:rPr lang="sl-SI" dirty="0" smtClean="0"/>
              <a:t>Člen 14.d Minister za zdravje določi pooblastila iz 6. odstavka 14. č člena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77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Zakonodaja in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ZZPPZ: Dostop glede na vrsto dokumenta in pooblastila zdravstvenih delavcev določa minister za zdravje </a:t>
            </a:r>
          </a:p>
          <a:p>
            <a:pPr lvl="1"/>
            <a:r>
              <a:rPr lang="sl-SI" dirty="0" smtClean="0"/>
              <a:t>Pravilnik o pooblastilih za obdelavo podatkov v CRPP</a:t>
            </a:r>
          </a:p>
          <a:p>
            <a:pPr lvl="1"/>
            <a:r>
              <a:rPr lang="sl-SI" dirty="0" smtClean="0"/>
              <a:t>Pravilnik o prepovedi vpogleda v </a:t>
            </a:r>
            <a:r>
              <a:rPr lang="sl-SI" dirty="0" err="1" smtClean="0"/>
              <a:t>PPoP</a:t>
            </a:r>
            <a:endParaRPr lang="sl-SI" dirty="0" smtClean="0"/>
          </a:p>
          <a:p>
            <a:r>
              <a:rPr lang="sl-SI" dirty="0" smtClean="0"/>
              <a:t>Morebitne prihodnje spremembe oz. širitve pravic bodo uvedene z dopolnitvami podzakonskih aktov (pravilnikov)</a:t>
            </a:r>
          </a:p>
          <a:p>
            <a:r>
              <a:rPr lang="sl-SI" dirty="0" smtClean="0"/>
              <a:t>Nasprotujoče zahteve: varstvo osebnih podatkov pacientov, dostopnost podatkov za zdravstvene delavce</a:t>
            </a:r>
          </a:p>
          <a:p>
            <a:pPr lvl="1"/>
            <a:endParaRPr lang="sl-SI" dirty="0" smtClean="0"/>
          </a:p>
          <a:p>
            <a:pPr marL="0" indent="0">
              <a:buNone/>
            </a:pPr>
            <a:r>
              <a:rPr lang="sl-SI" sz="2400" dirty="0"/>
              <a:t> </a:t>
            </a:r>
            <a:endParaRPr lang="sl-SI" sz="1400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029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Informacijska varnost, zakonodaja  in </a:t>
            </a:r>
            <a:r>
              <a:rPr lang="sl-SI" dirty="0" err="1" smtClean="0"/>
              <a:t>eZdravje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GDPR- Splošna uredba o varstvu osebnih podatkov</a:t>
            </a:r>
          </a:p>
          <a:p>
            <a:pPr lvl="1"/>
            <a:r>
              <a:rPr lang="sl-SI" dirty="0" smtClean="0"/>
              <a:t> tehnični  in organizacijski ukrepi;  vgrajeno in privzeto varstvo podatkov</a:t>
            </a:r>
          </a:p>
          <a:p>
            <a:r>
              <a:rPr lang="sl-SI" dirty="0" smtClean="0"/>
              <a:t>ZVOP-2 (v pripravi)</a:t>
            </a:r>
          </a:p>
          <a:p>
            <a:r>
              <a:rPr lang="sl-SI" dirty="0"/>
              <a:t>Zakon o informacijski varnosti (v pripravi)</a:t>
            </a:r>
          </a:p>
          <a:p>
            <a:pPr lvl="1"/>
            <a:r>
              <a:rPr lang="sl-SI" dirty="0"/>
              <a:t>Obveznost priglasitve kibernetskih groženj</a:t>
            </a:r>
          </a:p>
          <a:p>
            <a:pPr lvl="1"/>
            <a:r>
              <a:rPr lang="sl-SI" dirty="0"/>
              <a:t>Zagotavljanje razpoložljivosti storitev</a:t>
            </a:r>
          </a:p>
          <a:p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071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Zakonodaja in varstvo osebnih podatkov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GDPR (Splošna uredba o varstvu osebnih podatkov) uvaja obvezno prijavo kršitve – </a:t>
            </a:r>
            <a:r>
              <a:rPr lang="sl-SI" dirty="0" err="1" smtClean="0"/>
              <a:t>samoprijavo</a:t>
            </a:r>
            <a:r>
              <a:rPr lang="sl-SI" dirty="0" smtClean="0"/>
              <a:t> upravljavca NIJZ</a:t>
            </a:r>
            <a:endParaRPr lang="sl-SI" b="1" dirty="0" smtClean="0"/>
          </a:p>
          <a:p>
            <a:pPr lvl="1"/>
            <a:r>
              <a:rPr lang="sl-SI" dirty="0" smtClean="0"/>
              <a:t>Nepooblaščen vpogled v osebne podatke mora NIJZ nemudoma (v roku 72 ur) prijaviti Informacijskemu pooblaščencu</a:t>
            </a:r>
          </a:p>
          <a:p>
            <a:r>
              <a:rPr lang="sl-SI" b="1" dirty="0" smtClean="0"/>
              <a:t>Zdravstveni podatki </a:t>
            </a:r>
            <a:r>
              <a:rPr lang="sl-SI" dirty="0" smtClean="0"/>
              <a:t>so </a:t>
            </a:r>
            <a:r>
              <a:rPr lang="sl-SI" b="1" dirty="0" smtClean="0"/>
              <a:t>posebna vrsta podatkov</a:t>
            </a:r>
            <a:r>
              <a:rPr lang="sl-SI" dirty="0" smtClean="0"/>
              <a:t>, za katere  veljajo </a:t>
            </a:r>
            <a:r>
              <a:rPr lang="sl-SI" b="1" dirty="0" smtClean="0"/>
              <a:t>najstrožje zahteve </a:t>
            </a:r>
          </a:p>
          <a:p>
            <a:r>
              <a:rPr lang="sl-SI" dirty="0" smtClean="0"/>
              <a:t>Slovenska zakonodaja ZVOP je do javnega sektorja strožja kot do zasebnega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6906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Registracija uporabnika </a:t>
            </a:r>
            <a:r>
              <a:rPr lang="sl-SI" dirty="0" err="1"/>
              <a:t>eZdravja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Baza uporabnikov – Varnostna shema</a:t>
            </a:r>
          </a:p>
          <a:p>
            <a:r>
              <a:rPr lang="sl-SI" dirty="0"/>
              <a:t>Viri podatkov: RIZDDZ, ZZZS</a:t>
            </a:r>
          </a:p>
          <a:p>
            <a:r>
              <a:rPr lang="sl-SI" dirty="0"/>
              <a:t>Registracija s kvalificiranimi digitalnimi potrdili (e-ID)</a:t>
            </a:r>
          </a:p>
          <a:p>
            <a:r>
              <a:rPr lang="sl-SI" dirty="0"/>
              <a:t>Avtomatsko dodeljevanje pravic na podlagi podatkov o delodajalcih in poklicnih pooblastilih zdravstvenih delavcev (RIZDDZ) in ZZZS </a:t>
            </a:r>
          </a:p>
          <a:p>
            <a:r>
              <a:rPr lang="sl-SI" dirty="0"/>
              <a:t>Dodeljevanje posamičnih pravic s strani delodajalca (npr. administratorji </a:t>
            </a:r>
            <a:r>
              <a:rPr lang="sl-SI" dirty="0" err="1"/>
              <a:t>eNaročanja</a:t>
            </a:r>
            <a:r>
              <a:rPr lang="sl-SI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6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Uporabnik </a:t>
            </a:r>
            <a:r>
              <a:rPr lang="sl-SI" dirty="0" err="1" smtClean="0"/>
              <a:t>eZdravja</a:t>
            </a:r>
            <a:r>
              <a:rPr lang="sl-SI" dirty="0" smtClean="0"/>
              <a:t> – pogoji dostopa (1)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 Zdravstveni delavec ima ustrezno izobrazbo (RIZDDZ)</a:t>
            </a:r>
          </a:p>
          <a:p>
            <a:r>
              <a:rPr lang="sl-SI" dirty="0"/>
              <a:t>Organizacija - delodajalec uredi podatke o svojih zaposlenih  glede na dejavnost oz. poklicna pooblastila (RIZDDZ)</a:t>
            </a:r>
          </a:p>
          <a:p>
            <a:r>
              <a:rPr lang="sl-SI" dirty="0"/>
              <a:t>Upoštevajo se podatki ZZZS glede na vrsto podatkov</a:t>
            </a:r>
          </a:p>
          <a:p>
            <a:pPr lvl="1"/>
            <a:r>
              <a:rPr lang="sl-SI" dirty="0"/>
              <a:t>Izbirani osebni zdravnik, </a:t>
            </a:r>
            <a:r>
              <a:rPr lang="sl-SI" dirty="0" err="1"/>
              <a:t>napotni</a:t>
            </a:r>
            <a:r>
              <a:rPr lang="sl-SI" dirty="0"/>
              <a:t> zdravnik, sestra primarnega zdravnika, farmacevt… </a:t>
            </a:r>
          </a:p>
          <a:p>
            <a:r>
              <a:rPr lang="sl-SI" dirty="0"/>
              <a:t>Delodajalec mora zdravstvenemu delavcu dodeliti dostop do lokalnega informacijskega sistema, ki se povezuje z </a:t>
            </a:r>
            <a:r>
              <a:rPr lang="sl-SI" dirty="0" err="1"/>
              <a:t>eZdravjem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93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Uporabnik </a:t>
            </a:r>
            <a:r>
              <a:rPr lang="sl-SI" dirty="0" err="1" smtClean="0"/>
              <a:t>eZdravja</a:t>
            </a:r>
            <a:r>
              <a:rPr lang="sl-SI" dirty="0" smtClean="0"/>
              <a:t> – pogoji dostopa (2)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 Zdravstveni delavec se v </a:t>
            </a:r>
            <a:r>
              <a:rPr lang="sl-SI" dirty="0" err="1"/>
              <a:t>eZdravje</a:t>
            </a:r>
            <a:r>
              <a:rPr lang="sl-SI" dirty="0"/>
              <a:t> vsakokrat prijavi s kvalificiranim digitalnim potrdilom </a:t>
            </a:r>
          </a:p>
          <a:p>
            <a:r>
              <a:rPr lang="sl-SI" dirty="0"/>
              <a:t>Preverjanje </a:t>
            </a:r>
            <a:r>
              <a:rPr lang="sl-SI" dirty="0" smtClean="0"/>
              <a:t>identitete v </a:t>
            </a:r>
            <a:r>
              <a:rPr lang="sl-SI" dirty="0" err="1"/>
              <a:t>eZdravju</a:t>
            </a:r>
            <a:r>
              <a:rPr lang="sl-SI" dirty="0"/>
              <a:t>, ne zgolj v lokalnem IS</a:t>
            </a:r>
          </a:p>
          <a:p>
            <a:r>
              <a:rPr lang="sl-SI" dirty="0"/>
              <a:t>Rešitve  </a:t>
            </a:r>
            <a:r>
              <a:rPr lang="sl-SI" dirty="0" err="1"/>
              <a:t>eZdravja</a:t>
            </a:r>
            <a:r>
              <a:rPr lang="sl-SI" dirty="0"/>
              <a:t> imajo vgrajene omejitve dostopa glede na:</a:t>
            </a:r>
          </a:p>
          <a:p>
            <a:pPr lvl="1"/>
            <a:r>
              <a:rPr lang="sl-SI" dirty="0"/>
              <a:t>Kategorije uporabnikov (zdravniki, med. sestre,…)</a:t>
            </a:r>
          </a:p>
          <a:p>
            <a:pPr lvl="1"/>
            <a:r>
              <a:rPr lang="sl-SI" dirty="0"/>
              <a:t>Podatki organizacijah (dejavnost – VZD)</a:t>
            </a:r>
          </a:p>
          <a:p>
            <a:pPr lvl="1"/>
            <a:r>
              <a:rPr lang="sl-SI" dirty="0"/>
              <a:t>Kategorije podatkov (</a:t>
            </a:r>
            <a:r>
              <a:rPr lang="sl-SI" dirty="0" err="1"/>
              <a:t>eRecept</a:t>
            </a:r>
            <a:r>
              <a:rPr lang="sl-SI" dirty="0"/>
              <a:t>, </a:t>
            </a:r>
            <a:r>
              <a:rPr lang="sl-SI" dirty="0" err="1"/>
              <a:t>eNapotnica</a:t>
            </a:r>
            <a:r>
              <a:rPr lang="sl-SI" dirty="0"/>
              <a:t>, izvid, povzetek) </a:t>
            </a:r>
          </a:p>
          <a:p>
            <a:pPr marL="0" indent="0">
              <a:buNone/>
            </a:pPr>
            <a:r>
              <a:rPr lang="sl-SI" i="1" dirty="0"/>
              <a:t>&gt;&gt; Ni res, da do </a:t>
            </a:r>
            <a:r>
              <a:rPr lang="sl-SI" i="1" dirty="0" err="1"/>
              <a:t>eZdravja</a:t>
            </a:r>
            <a:r>
              <a:rPr lang="sl-SI" i="1" dirty="0"/>
              <a:t> dostopajo nepooblaščene množice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66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Elektronski </a:t>
            </a:r>
            <a:r>
              <a:rPr lang="sl-SI" dirty="0" err="1" smtClean="0"/>
              <a:t>registrer</a:t>
            </a:r>
            <a:r>
              <a:rPr lang="sl-SI" dirty="0" smtClean="0"/>
              <a:t> cepljenih oseb </a:t>
            </a:r>
            <a:r>
              <a:rPr lang="sl-SI" cap="none" dirty="0" err="1" smtClean="0"/>
              <a:t>e</a:t>
            </a:r>
            <a:r>
              <a:rPr lang="sl-SI" dirty="0" err="1" smtClean="0"/>
              <a:t>RCO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01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Dokumentacija in podpora za </a:t>
            </a:r>
            <a:r>
              <a:rPr lang="sl-SI" dirty="0" err="1" smtClean="0"/>
              <a:t>eRCO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Podpora uporabnikom, vsebinska vprašanja: </a:t>
            </a:r>
            <a:r>
              <a:rPr lang="sl-SI" dirty="0" smtClean="0">
                <a:hlinkClick r:id="rId2"/>
              </a:rPr>
              <a:t>erco@nijz.si</a:t>
            </a:r>
            <a:endParaRPr lang="sl-SI" dirty="0" smtClean="0"/>
          </a:p>
          <a:p>
            <a:r>
              <a:rPr lang="sl-SI" dirty="0" smtClean="0"/>
              <a:t>Drugi nivo  podpore </a:t>
            </a:r>
            <a:r>
              <a:rPr lang="sl-SI" dirty="0" err="1" smtClean="0"/>
              <a:t>eRCO</a:t>
            </a:r>
            <a:r>
              <a:rPr lang="sl-SI" dirty="0" smtClean="0"/>
              <a:t>: </a:t>
            </a:r>
            <a:r>
              <a:rPr lang="sl-SI" dirty="0"/>
              <a:t> </a:t>
            </a:r>
            <a:r>
              <a:rPr lang="sl-SI" u="sng" dirty="0" smtClean="0">
                <a:hlinkClick r:id="rId3"/>
              </a:rPr>
              <a:t>Uros.Joras@rrc.si</a:t>
            </a:r>
            <a:r>
              <a:rPr lang="sl-SI" u="sng" dirty="0" smtClean="0"/>
              <a:t>; </a:t>
            </a:r>
            <a:r>
              <a:rPr lang="sl-SI" u="sng" dirty="0" smtClean="0">
                <a:hlinkClick r:id="rId4"/>
              </a:rPr>
              <a:t>gregor.trcek@rrc.si</a:t>
            </a:r>
            <a:r>
              <a:rPr lang="sl-SI" u="sng" dirty="0" smtClean="0"/>
              <a:t>;</a:t>
            </a:r>
            <a:r>
              <a:rPr lang="sl-SI" dirty="0" smtClean="0"/>
              <a:t>  </a:t>
            </a:r>
            <a:r>
              <a:rPr lang="sl-SI" u="sng" dirty="0" smtClean="0">
                <a:hlinkClick r:id="rId5"/>
              </a:rPr>
              <a:t>bostjan.kastelic@rrc.si</a:t>
            </a:r>
            <a:endParaRPr lang="sl-SI" u="sng" dirty="0" smtClean="0"/>
          </a:p>
          <a:p>
            <a:r>
              <a:rPr lang="sl-SI" dirty="0" smtClean="0"/>
              <a:t>Metodološka navodila za uporabnike:</a:t>
            </a:r>
          </a:p>
          <a:p>
            <a:pPr lvl="1"/>
            <a:r>
              <a:rPr lang="sl-SI" dirty="0">
                <a:hlinkClick r:id="rId6"/>
              </a:rPr>
              <a:t>http://</a:t>
            </a:r>
            <a:r>
              <a:rPr lang="sl-SI" dirty="0" smtClean="0">
                <a:hlinkClick r:id="rId6"/>
              </a:rPr>
              <a:t>www.nijz.si/sites/www.nijz.si/files/uploaded/metodoloska_navodila_ver_10.pdf</a:t>
            </a:r>
            <a:endParaRPr lang="sl-SI" dirty="0" smtClean="0"/>
          </a:p>
          <a:p>
            <a:pPr lvl="1"/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912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eRCO</a:t>
            </a:r>
            <a:r>
              <a:rPr lang="sl-SI" dirty="0" smtClean="0"/>
              <a:t> </a:t>
            </a:r>
            <a:r>
              <a:rPr lang="sl-SI" dirty="0" err="1" smtClean="0"/>
              <a:t>elektrosnki</a:t>
            </a:r>
            <a:r>
              <a:rPr lang="sl-SI" dirty="0" smtClean="0"/>
              <a:t> register cepljenih oseb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Podatki o vseh cepljenjih na območju Republike Slovenije</a:t>
            </a:r>
          </a:p>
          <a:p>
            <a:r>
              <a:rPr lang="sl-SI" dirty="0" smtClean="0"/>
              <a:t>Podatki o cepljenjih posameznika</a:t>
            </a:r>
          </a:p>
          <a:p>
            <a:r>
              <a:rPr lang="sl-SI" dirty="0" smtClean="0"/>
              <a:t>Spremljanje opravljenih cepljenj po programu v pediatričnih ambulantah</a:t>
            </a:r>
          </a:p>
          <a:p>
            <a:r>
              <a:rPr lang="sl-SI" dirty="0" smtClean="0"/>
              <a:t>Podatki o </a:t>
            </a:r>
            <a:r>
              <a:rPr lang="sl-SI" dirty="0" err="1" smtClean="0"/>
              <a:t>precepljenosti</a:t>
            </a:r>
            <a:r>
              <a:rPr lang="sl-SI" dirty="0" smtClean="0"/>
              <a:t> populacije po  geografskih območjih, starostnih skupinah itd. </a:t>
            </a:r>
          </a:p>
          <a:p>
            <a:r>
              <a:rPr lang="pl-PL" dirty="0" smtClean="0"/>
              <a:t>362.863 zapisov cepljenj za </a:t>
            </a:r>
            <a:r>
              <a:rPr lang="pl-PL" dirty="0"/>
              <a:t>207.751 </a:t>
            </a:r>
            <a:r>
              <a:rPr lang="pl-PL" dirty="0" smtClean="0"/>
              <a:t>pacientov (na dan 28.2.2018)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376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7680176" y="1052736"/>
            <a:ext cx="1080120" cy="936104"/>
          </a:xfrm>
          <a:prstGeom prst="flowChartDocument">
            <a:avLst/>
          </a:prstGeom>
          <a:solidFill>
            <a:schemeClr val="tx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sl-SI" sz="11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XML</a:t>
            </a:r>
            <a:endParaRPr lang="sl-SI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775520" y="3955221"/>
            <a:ext cx="8677472" cy="2736304"/>
          </a:xfrm>
          <a:prstGeom prst="flowChartMagneticDisk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701798" y="4930937"/>
            <a:ext cx="4127220" cy="15327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2279576" y="2852936"/>
            <a:ext cx="79208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IHE HRBTENICA</a:t>
            </a:r>
          </a:p>
        </p:txBody>
      </p:sp>
      <p:sp>
        <p:nvSpPr>
          <p:cNvPr id="12" name="Oval 11"/>
          <p:cNvSpPr/>
          <p:nvPr/>
        </p:nvSpPr>
        <p:spPr>
          <a:xfrm>
            <a:off x="5159896" y="692696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Izmenjalno vozlišče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3647728" y="1943916"/>
            <a:ext cx="288032" cy="7502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Rounded Rectangle 44"/>
          <p:cNvSpPr/>
          <p:nvPr/>
        </p:nvSpPr>
        <p:spPr>
          <a:xfrm>
            <a:off x="4622776" y="5040581"/>
            <a:ext cx="2134349" cy="1243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/>
              <a:t>OpenEHR</a:t>
            </a:r>
            <a:r>
              <a:rPr lang="sl-SI" b="1" dirty="0"/>
              <a:t> strežnik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61" name="TextBox 60"/>
          <p:cNvSpPr txBox="1"/>
          <p:nvPr/>
        </p:nvSpPr>
        <p:spPr>
          <a:xfrm>
            <a:off x="2978364" y="4176176"/>
            <a:ext cx="347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CRPP </a:t>
            </a:r>
            <a:r>
              <a:rPr lang="sl-SI" sz="2000" b="1" dirty="0" err="1"/>
              <a:t>repozitoriji</a:t>
            </a:r>
            <a:endParaRPr lang="sl-SI" sz="2000" b="1" dirty="0"/>
          </a:p>
        </p:txBody>
      </p:sp>
      <p:sp>
        <p:nvSpPr>
          <p:cNvPr id="70" name="Up-Down Arrow 69"/>
          <p:cNvSpPr/>
          <p:nvPr/>
        </p:nvSpPr>
        <p:spPr>
          <a:xfrm>
            <a:off x="3647728" y="3212976"/>
            <a:ext cx="288032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>
            <a:off x="4079776" y="2132857"/>
            <a:ext cx="1080120" cy="432047"/>
          </a:xfrm>
          <a:prstGeom prst="flowChartDocumen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sl-SI" sz="1100" b="1" dirty="0">
                <a:latin typeface="Calibri" pitchFamily="34" charset="0"/>
                <a:cs typeface="Arial" pitchFamily="34" charset="0"/>
              </a:rPr>
              <a:t>XML </a:t>
            </a:r>
          </a:p>
          <a:p>
            <a:pPr algn="ctr" fontAlgn="base">
              <a:spcBef>
                <a:spcPct val="0"/>
              </a:spcBef>
            </a:pPr>
            <a:r>
              <a:rPr lang="sl-SI" sz="1100" b="1" dirty="0">
                <a:latin typeface="Calibri" pitchFamily="34" charset="0"/>
                <a:cs typeface="Arial" pitchFamily="34" charset="0"/>
              </a:rPr>
              <a:t>dokumenti</a:t>
            </a:r>
            <a:endParaRPr lang="sl-SI" sz="1100" dirty="0">
              <a:latin typeface="Calibri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1000"/>
              </a:spcAft>
            </a:pPr>
            <a:endParaRPr lang="sl-SI" sz="1100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351584" y="1556792"/>
            <a:ext cx="25922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IH ADAPTER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791" y="715410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7070" y="1484785"/>
            <a:ext cx="67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7680176" y="1340768"/>
            <a:ext cx="1080120" cy="648072"/>
          </a:xfrm>
          <a:prstGeom prst="flowChartDocumen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sl-SI" sz="1100" b="1" dirty="0">
                <a:latin typeface="Calibri" pitchFamily="34" charset="0"/>
                <a:cs typeface="Arial" pitchFamily="34" charset="0"/>
              </a:rPr>
              <a:t>Glava </a:t>
            </a:r>
          </a:p>
          <a:p>
            <a:pPr algn="ctr" fontAlgn="base">
              <a:spcBef>
                <a:spcPct val="0"/>
              </a:spcBef>
            </a:pPr>
            <a:r>
              <a:rPr lang="sl-SI" sz="1100" b="1" dirty="0">
                <a:latin typeface="Calibri" pitchFamily="34" charset="0"/>
                <a:cs typeface="Arial" pitchFamily="34" charset="0"/>
              </a:rPr>
              <a:t>dokumenta</a:t>
            </a:r>
          </a:p>
          <a:p>
            <a:pPr algn="ctr" fontAlgn="base">
              <a:spcBef>
                <a:spcPct val="0"/>
              </a:spcBef>
            </a:pPr>
            <a:r>
              <a:rPr lang="sl-SI" sz="1100" b="1" dirty="0">
                <a:latin typeface="Calibri" pitchFamily="34" charset="0"/>
                <a:cs typeface="Arial" pitchFamily="34" charset="0"/>
              </a:rPr>
              <a:t>(metapodatki)</a:t>
            </a:r>
            <a:endParaRPr lang="sl-SI" sz="1100" dirty="0">
              <a:latin typeface="Calibri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1000"/>
              </a:spcAft>
            </a:pPr>
            <a:endParaRPr lang="sl-SI" sz="1100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3"/>
          <p:cNvSpPr>
            <a:spLocks noChangeArrowheads="1"/>
          </p:cNvSpPr>
          <p:nvPr/>
        </p:nvSpPr>
        <p:spPr bwMode="auto">
          <a:xfrm>
            <a:off x="7680176" y="1860175"/>
            <a:ext cx="1080120" cy="790886"/>
          </a:xfrm>
          <a:prstGeom prst="flowChartDocumen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sl-SI" sz="1100" b="1" dirty="0" err="1">
                <a:latin typeface="Calibri" pitchFamily="34" charset="0"/>
                <a:cs typeface="Arial" pitchFamily="34" charset="0"/>
              </a:rPr>
              <a:t>OpenEHR</a:t>
            </a:r>
            <a:r>
              <a:rPr lang="sl-SI" sz="1100" b="1" dirty="0">
                <a:latin typeface="Calibri" pitchFamily="34" charset="0"/>
                <a:cs typeface="Arial" pitchFamily="34" charset="0"/>
              </a:rPr>
              <a:t> shema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Curved Up Arrow 78"/>
          <p:cNvSpPr/>
          <p:nvPr/>
        </p:nvSpPr>
        <p:spPr>
          <a:xfrm rot="12286119">
            <a:off x="8355229" y="802749"/>
            <a:ext cx="1304022" cy="415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80" name="Left-Right Arrow 79"/>
          <p:cNvSpPr/>
          <p:nvPr/>
        </p:nvSpPr>
        <p:spPr>
          <a:xfrm>
            <a:off x="6960096" y="980728"/>
            <a:ext cx="64807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1" name="Bent-Up Arrow 80"/>
          <p:cNvSpPr/>
          <p:nvPr/>
        </p:nvSpPr>
        <p:spPr>
          <a:xfrm rot="10800000">
            <a:off x="3431704" y="980728"/>
            <a:ext cx="1584176" cy="504056"/>
          </a:xfrm>
          <a:prstGeom prst="bentUpArrow">
            <a:avLst>
              <a:gd name="adj1" fmla="val 2692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6" name="Rounded Rectangle 85"/>
          <p:cNvSpPr/>
          <p:nvPr/>
        </p:nvSpPr>
        <p:spPr>
          <a:xfrm>
            <a:off x="1847528" y="4992552"/>
            <a:ext cx="792088" cy="1244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TS</a:t>
            </a:r>
            <a:endParaRPr lang="sl-SI" b="1" dirty="0"/>
          </a:p>
        </p:txBody>
      </p:sp>
      <p:sp>
        <p:nvSpPr>
          <p:cNvPr id="88" name="AutoShape 3"/>
          <p:cNvSpPr>
            <a:spLocks noChangeArrowheads="1"/>
          </p:cNvSpPr>
          <p:nvPr/>
        </p:nvSpPr>
        <p:spPr bwMode="auto">
          <a:xfrm>
            <a:off x="2385512" y="3392996"/>
            <a:ext cx="1008112" cy="504056"/>
          </a:xfrm>
          <a:prstGeom prst="flowChartDocumen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sl-SI" sz="1100" b="1" dirty="0" err="1">
                <a:latin typeface="Calibri" pitchFamily="34" charset="0"/>
                <a:cs typeface="Arial" pitchFamily="34" charset="0"/>
              </a:rPr>
              <a:t>OpenEHR</a:t>
            </a:r>
            <a:r>
              <a:rPr lang="sl-SI" sz="1100" b="1" dirty="0">
                <a:latin typeface="Calibri" pitchFamily="34" charset="0"/>
                <a:cs typeface="Arial" pitchFamily="34" charset="0"/>
              </a:rPr>
              <a:t> dokumenti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AutoShape 3"/>
          <p:cNvSpPr>
            <a:spLocks noChangeArrowheads="1"/>
          </p:cNvSpPr>
          <p:nvPr/>
        </p:nvSpPr>
        <p:spPr bwMode="auto">
          <a:xfrm>
            <a:off x="2351584" y="2132856"/>
            <a:ext cx="1008112" cy="504056"/>
          </a:xfrm>
          <a:prstGeom prst="flowChartDocumen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sl-SI" sz="1100" b="1" dirty="0" err="1">
                <a:latin typeface="Calibri" pitchFamily="34" charset="0"/>
                <a:cs typeface="Arial" pitchFamily="34" charset="0"/>
              </a:rPr>
              <a:t>OpenEHR</a:t>
            </a:r>
            <a:r>
              <a:rPr lang="sl-SI" sz="1100" b="1" dirty="0">
                <a:latin typeface="Calibri" pitchFamily="34" charset="0"/>
                <a:cs typeface="Arial" pitchFamily="34" charset="0"/>
              </a:rPr>
              <a:t> dokumenti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68410" y="5411771"/>
            <a:ext cx="1242310" cy="57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UKZ strežnik</a:t>
            </a:r>
            <a:endParaRPr lang="sl-SI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956816" y="4986452"/>
            <a:ext cx="1665960" cy="4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Open EHR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950" y="3342844"/>
            <a:ext cx="1133954" cy="518205"/>
          </a:xfrm>
          <a:prstGeom prst="rect">
            <a:avLst/>
          </a:prstGeom>
        </p:spPr>
      </p:pic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5303912" y="5733256"/>
            <a:ext cx="1008112" cy="504056"/>
          </a:xfrm>
          <a:prstGeom prst="flowChartDocumen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5204103" y="5607675"/>
            <a:ext cx="1008112" cy="504056"/>
          </a:xfrm>
          <a:prstGeom prst="flowChartDocumen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111131" y="5475094"/>
            <a:ext cx="1008112" cy="504056"/>
          </a:xfrm>
          <a:prstGeom prst="flowChartDocumen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sl-SI" sz="1300" b="1" dirty="0" err="1">
                <a:latin typeface="Calibri" pitchFamily="34" charset="0"/>
                <a:cs typeface="Arial" pitchFamily="34" charset="0"/>
              </a:rPr>
              <a:t>OpenEHR</a:t>
            </a:r>
            <a:r>
              <a:rPr lang="sl-SI" sz="1300" b="1" dirty="0">
                <a:latin typeface="Calibri" pitchFamily="34" charset="0"/>
                <a:cs typeface="Arial" pitchFamily="34" charset="0"/>
              </a:rPr>
              <a:t> dokumenti</a:t>
            </a:r>
            <a:endParaRPr lang="sl-SI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6852084" y="4098554"/>
            <a:ext cx="1656184" cy="651587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60"/>
          <p:cNvSpPr txBox="1"/>
          <p:nvPr/>
        </p:nvSpPr>
        <p:spPr>
          <a:xfrm>
            <a:off x="7211106" y="4306108"/>
            <a:ext cx="127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RPPE 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6960096" y="4987185"/>
            <a:ext cx="3262918" cy="13321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9022762" y="5330218"/>
            <a:ext cx="1105687" cy="936104"/>
          </a:xfrm>
          <a:prstGeom prst="flowChartDocumen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endParaRPr lang="sl-SI" sz="1100" b="1" dirty="0">
              <a:latin typeface="Calibri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1000"/>
              </a:spcAft>
            </a:pPr>
            <a:endParaRPr lang="sl-SI" sz="1100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8891683" y="5202558"/>
            <a:ext cx="1109926" cy="936104"/>
          </a:xfrm>
          <a:prstGeom prst="flowChartDocumen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endParaRPr lang="sl-SI" sz="1100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8760604" y="5049228"/>
            <a:ext cx="1241005" cy="937320"/>
          </a:xfrm>
          <a:prstGeom prst="flowChartDocumen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endParaRPr lang="sl-SI" sz="1100" b="1" dirty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</a:pPr>
            <a:r>
              <a:rPr lang="sl-SI" sz="1200" b="1" dirty="0">
                <a:latin typeface="Calibri" pitchFamily="34" charset="0"/>
                <a:cs typeface="Arial" pitchFamily="34" charset="0"/>
              </a:rPr>
              <a:t>XML metapodatki</a:t>
            </a:r>
          </a:p>
          <a:p>
            <a:pPr algn="ctr" fontAlgn="base">
              <a:spcBef>
                <a:spcPct val="0"/>
              </a:spcBef>
            </a:pPr>
            <a:r>
              <a:rPr lang="sl-SI" sz="1200" b="1" dirty="0">
                <a:latin typeface="Calibri" pitchFamily="34" charset="0"/>
                <a:cs typeface="Arial" pitchFamily="34" charset="0"/>
              </a:rPr>
              <a:t>nestrukturirana vsebina</a:t>
            </a:r>
            <a:endParaRPr lang="sl-SI" sz="1200" dirty="0">
              <a:latin typeface="Calibri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1000"/>
              </a:spcAft>
            </a:pPr>
            <a:endParaRPr lang="sl-SI" sz="11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" name="TextBox 60"/>
          <p:cNvSpPr txBox="1"/>
          <p:nvPr/>
        </p:nvSpPr>
        <p:spPr>
          <a:xfrm>
            <a:off x="6928827" y="5043804"/>
            <a:ext cx="1914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Nestrukturirani/ delno strukturirani</a:t>
            </a:r>
          </a:p>
          <a:p>
            <a:r>
              <a:rPr lang="sl-SI" b="1" dirty="0"/>
              <a:t>dokumenti </a:t>
            </a:r>
          </a:p>
        </p:txBody>
      </p:sp>
      <p:sp>
        <p:nvSpPr>
          <p:cNvPr id="40" name="TextBox 86"/>
          <p:cNvSpPr txBox="1"/>
          <p:nvPr/>
        </p:nvSpPr>
        <p:spPr>
          <a:xfrm>
            <a:off x="9541743" y="1500643"/>
            <a:ext cx="156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Izvajalci zdravstvene dejavnosti</a:t>
            </a:r>
            <a:endParaRPr lang="sl-SI" b="1" dirty="0"/>
          </a:p>
        </p:txBody>
      </p:sp>
      <p:sp>
        <p:nvSpPr>
          <p:cNvPr id="41" name="TextBox 86"/>
          <p:cNvSpPr txBox="1"/>
          <p:nvPr/>
        </p:nvSpPr>
        <p:spPr>
          <a:xfrm>
            <a:off x="921578" y="4678708"/>
            <a:ext cx="156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Terminološki Strežnik</a:t>
            </a:r>
            <a:endParaRPr lang="sl-SI" dirty="0"/>
          </a:p>
        </p:txBody>
      </p:sp>
      <p:sp>
        <p:nvSpPr>
          <p:cNvPr id="42" name="TextBox 86"/>
          <p:cNvSpPr txBox="1"/>
          <p:nvPr/>
        </p:nvSpPr>
        <p:spPr>
          <a:xfrm>
            <a:off x="2752387" y="5911572"/>
            <a:ext cx="190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Upravljavec Kliničnega Znanja</a:t>
            </a:r>
            <a:endParaRPr lang="sl-SI" dirty="0"/>
          </a:p>
        </p:txBody>
      </p:sp>
      <p:sp>
        <p:nvSpPr>
          <p:cNvPr id="43" name="TextBox 86"/>
          <p:cNvSpPr txBox="1"/>
          <p:nvPr/>
        </p:nvSpPr>
        <p:spPr>
          <a:xfrm>
            <a:off x="8465137" y="3944491"/>
            <a:ext cx="222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Register Pacientov in Prostorskih Enot </a:t>
            </a:r>
            <a:endParaRPr lang="sl-SI" dirty="0"/>
          </a:p>
        </p:txBody>
      </p:sp>
      <p:sp>
        <p:nvSpPr>
          <p:cNvPr id="44" name="Naslov 1"/>
          <p:cNvSpPr txBox="1">
            <a:spLocks/>
          </p:cNvSpPr>
          <p:nvPr/>
        </p:nvSpPr>
        <p:spPr bwMode="auto">
          <a:xfrm>
            <a:off x="609600" y="273051"/>
            <a:ext cx="1095586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CRPP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8633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eRCO</a:t>
            </a:r>
            <a:r>
              <a:rPr lang="sl-SI" dirty="0" smtClean="0"/>
              <a:t> in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Osnovni podatki o cepljenjih se hkrati vnašajo v oba registra – tako </a:t>
            </a:r>
            <a:r>
              <a:rPr lang="sl-SI" dirty="0" err="1" smtClean="0"/>
              <a:t>eRCO</a:t>
            </a:r>
            <a:r>
              <a:rPr lang="sl-SI" dirty="0" smtClean="0"/>
              <a:t> kot tudi v CRPP</a:t>
            </a:r>
          </a:p>
          <a:p>
            <a:r>
              <a:rPr lang="sl-SI" dirty="0" smtClean="0"/>
              <a:t>Podatki o cepljenjih so sestavni del </a:t>
            </a:r>
            <a:r>
              <a:rPr lang="sl-SI" dirty="0" err="1" smtClean="0"/>
              <a:t>del</a:t>
            </a:r>
            <a:r>
              <a:rPr lang="sl-SI" dirty="0" smtClean="0"/>
              <a:t> Povzetka podatkov o pacientih (</a:t>
            </a:r>
            <a:r>
              <a:rPr lang="sl-SI" dirty="0" err="1" smtClean="0"/>
              <a:t>PPoP</a:t>
            </a:r>
            <a:r>
              <a:rPr lang="sl-SI" dirty="0" smtClean="0"/>
              <a:t>)  </a:t>
            </a:r>
          </a:p>
          <a:p>
            <a:r>
              <a:rPr lang="sl-SI" dirty="0" smtClean="0"/>
              <a:t>Pogoj za dostop do </a:t>
            </a:r>
            <a:r>
              <a:rPr lang="sl-SI" dirty="0" err="1" smtClean="0"/>
              <a:t>eRCO</a:t>
            </a:r>
            <a:r>
              <a:rPr lang="sl-SI" dirty="0" smtClean="0"/>
              <a:t> in CRPP je </a:t>
            </a:r>
            <a:r>
              <a:rPr lang="sl-SI" b="1" dirty="0" smtClean="0"/>
              <a:t>vključenost v </a:t>
            </a:r>
            <a:r>
              <a:rPr lang="sl-SI" b="1" dirty="0" err="1" smtClean="0"/>
              <a:t>zNET</a:t>
            </a:r>
            <a:endParaRPr lang="sl-SI" b="1" dirty="0" smtClean="0"/>
          </a:p>
          <a:p>
            <a:pPr lvl="1"/>
            <a:r>
              <a:rPr lang="sl-SI" dirty="0" smtClean="0"/>
              <a:t>Prioriteta : vključiti pediatre – zasebnike v </a:t>
            </a:r>
            <a:r>
              <a:rPr lang="sl-SI" dirty="0" err="1" smtClean="0"/>
              <a:t>zNET</a:t>
            </a:r>
            <a:r>
              <a:rPr lang="sl-S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7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eRCO</a:t>
            </a:r>
            <a:r>
              <a:rPr lang="sl-SI" dirty="0" smtClean="0"/>
              <a:t> pogoji dostopa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Uporabniki </a:t>
            </a:r>
            <a:r>
              <a:rPr lang="sl-SI" dirty="0" err="1" smtClean="0"/>
              <a:t>eRCO</a:t>
            </a:r>
            <a:r>
              <a:rPr lang="sl-SI" dirty="0" smtClean="0"/>
              <a:t> se trenutno še ne preverjajo v Varnostni shemi, temveč se prijavljajo zgolj v lokalnem (zalednem) IS. Ni posebne uporabniške vloge za </a:t>
            </a:r>
            <a:r>
              <a:rPr lang="sl-SI" dirty="0" err="1" smtClean="0"/>
              <a:t>eRCO</a:t>
            </a:r>
            <a:r>
              <a:rPr lang="sl-SI" dirty="0" smtClean="0"/>
              <a:t>. </a:t>
            </a:r>
          </a:p>
          <a:p>
            <a:r>
              <a:rPr lang="sl-SI" dirty="0" smtClean="0"/>
              <a:t>Posredni vnos preko CRPP/</a:t>
            </a:r>
            <a:r>
              <a:rPr lang="sl-SI" dirty="0" err="1" smtClean="0"/>
              <a:t>PPoP</a:t>
            </a:r>
            <a:endParaRPr lang="sl-SI" dirty="0" smtClean="0"/>
          </a:p>
          <a:p>
            <a:r>
              <a:rPr lang="sl-SI" dirty="0" smtClean="0"/>
              <a:t>Zdravstveni delavci imajo dostop do podatkov o cepljenjih v CRPP/</a:t>
            </a:r>
            <a:r>
              <a:rPr lang="sl-SI" dirty="0" err="1" smtClean="0"/>
              <a:t>PPoP</a:t>
            </a:r>
            <a:endParaRPr lang="sl-SI" dirty="0" smtClean="0"/>
          </a:p>
          <a:p>
            <a:r>
              <a:rPr lang="sl-SI" dirty="0" smtClean="0"/>
              <a:t>Za ostale podatke o cepljenjih, ki niso del </a:t>
            </a:r>
            <a:r>
              <a:rPr lang="sl-SI" dirty="0" err="1" smtClean="0"/>
              <a:t>PPoP</a:t>
            </a:r>
            <a:r>
              <a:rPr lang="sl-SI" dirty="0" smtClean="0"/>
              <a:t>,  morajo uporabniki kontaktirati upravljavca registra NIJZ (</a:t>
            </a:r>
            <a:r>
              <a:rPr lang="sl-SI" dirty="0" smtClean="0">
                <a:hlinkClick r:id="rId2"/>
              </a:rPr>
              <a:t>erco@nijz.si</a:t>
            </a:r>
            <a:r>
              <a:rPr lang="sl-SI" dirty="0" smtClean="0"/>
              <a:t>)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21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eRCO</a:t>
            </a:r>
            <a:r>
              <a:rPr lang="sl-SI" dirty="0" smtClean="0"/>
              <a:t> šifrant cepiv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Šifrant cepiv se </a:t>
            </a:r>
            <a:r>
              <a:rPr lang="sl-SI" b="1" dirty="0" smtClean="0"/>
              <a:t>pogosto</a:t>
            </a:r>
            <a:r>
              <a:rPr lang="sl-SI" dirty="0" smtClean="0"/>
              <a:t> spreminja </a:t>
            </a:r>
          </a:p>
          <a:p>
            <a:r>
              <a:rPr lang="sl-SI" dirty="0" smtClean="0"/>
              <a:t>Šifrant je objavljen na </a:t>
            </a:r>
            <a:r>
              <a:rPr lang="sl-SI" dirty="0" err="1" smtClean="0"/>
              <a:t>Redmine</a:t>
            </a:r>
            <a:endParaRPr lang="sl-SI" dirty="0" smtClean="0"/>
          </a:p>
          <a:p>
            <a:pPr lvl="1"/>
            <a:r>
              <a:rPr lang="sl-SI" dirty="0"/>
              <a:t>redmine.ezdrav.si/</a:t>
            </a:r>
            <a:r>
              <a:rPr lang="sl-SI" dirty="0" err="1"/>
              <a:t>projects</a:t>
            </a:r>
            <a:r>
              <a:rPr lang="sl-SI" dirty="0"/>
              <a:t>/</a:t>
            </a:r>
            <a:r>
              <a:rPr lang="sl-SI" dirty="0" err="1"/>
              <a:t>ezdravje_erco</a:t>
            </a:r>
            <a:r>
              <a:rPr lang="sl-SI" dirty="0"/>
              <a:t>/</a:t>
            </a:r>
            <a:r>
              <a:rPr lang="sl-SI" dirty="0" err="1"/>
              <a:t>documents</a:t>
            </a:r>
            <a:endParaRPr lang="sl-SI" dirty="0"/>
          </a:p>
          <a:p>
            <a:r>
              <a:rPr lang="sl-SI" dirty="0" smtClean="0"/>
              <a:t>Vzdrževalci zalednih </a:t>
            </a:r>
            <a:r>
              <a:rPr lang="sl-SI" smtClean="0"/>
              <a:t>IS (</a:t>
            </a:r>
            <a:r>
              <a:rPr lang="sl-SI" dirty="0" smtClean="0"/>
              <a:t>SW hiše) morajo skrbeti za posodobitve oz. uporabo zadnjega veljavnega šifranta cepiv </a:t>
            </a:r>
          </a:p>
          <a:p>
            <a:r>
              <a:rPr lang="sl-SI" dirty="0" smtClean="0"/>
              <a:t>Kontakt za vprašanja v zvezi s </a:t>
            </a:r>
            <a:r>
              <a:rPr lang="sl-SI" dirty="0" err="1" smtClean="0"/>
              <a:t>šifrantom:</a:t>
            </a:r>
            <a:r>
              <a:rPr lang="sl-SI" dirty="0" err="1" smtClean="0">
                <a:hlinkClick r:id="rId2"/>
              </a:rPr>
              <a:t>erco@nijz.si</a:t>
            </a:r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5965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eRCO</a:t>
            </a:r>
            <a:r>
              <a:rPr lang="sl-SI" dirty="0" smtClean="0"/>
              <a:t> in CRPP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 bwMode="auto">
          <a:xfrm>
            <a:off x="1479953" y="2716602"/>
            <a:ext cx="6136011" cy="3670886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eRCO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aobljeni pravokotnik 6"/>
          <p:cNvSpPr/>
          <p:nvPr/>
        </p:nvSpPr>
        <p:spPr bwMode="auto">
          <a:xfrm>
            <a:off x="8075872" y="3560175"/>
            <a:ext cx="4046542" cy="2890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CRPP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9790380" y="3782627"/>
            <a:ext cx="1966848" cy="1137444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sl-SI" sz="2400" b="1" dirty="0" err="1" smtClean="0">
                <a:latin typeface="Calibri" pitchFamily="34" charset="0"/>
                <a:cs typeface="Arial" pitchFamily="34" charset="0"/>
              </a:rPr>
              <a:t>PPoP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9864479" y="4121987"/>
            <a:ext cx="196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Osnovni podatki o cepljenju</a:t>
            </a:r>
          </a:p>
          <a:p>
            <a:endParaRPr lang="sl-SI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574674" y="3453354"/>
            <a:ext cx="1874116" cy="696364"/>
          </a:xfrm>
          <a:prstGeom prst="flowChartDocument">
            <a:avLst/>
          </a:prstGeom>
          <a:solidFill>
            <a:srgbClr val="0070C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Program cepljenja</a:t>
            </a:r>
            <a:endParaRPr lang="sl-SI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186253" y="4147663"/>
            <a:ext cx="1823773" cy="709888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3166481" y="4139559"/>
            <a:ext cx="196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Osnovni podatki o cepljenju</a:t>
            </a:r>
            <a:endParaRPr lang="sl-SI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886356" y="5080526"/>
            <a:ext cx="1676688" cy="705029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954932" y="5112574"/>
            <a:ext cx="1828718" cy="58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Prijavljeni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neželeni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učinki</a:t>
            </a:r>
            <a:endParaRPr lang="sl-SI" dirty="0"/>
          </a:p>
        </p:txBody>
      </p:sp>
      <p:pic>
        <p:nvPicPr>
          <p:cNvPr id="18" name="Picture 8" descr="icon - Product Features - Computer Inte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13" y="1150373"/>
            <a:ext cx="1575516" cy="15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ead Physici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56" y="754646"/>
            <a:ext cx="1277412" cy="12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18960" y="5033269"/>
            <a:ext cx="1676688" cy="705029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8142945" y="5086541"/>
            <a:ext cx="1828718" cy="58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Prijavljeni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neželeni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učinki</a:t>
            </a:r>
            <a:endParaRPr lang="sl-SI" dirty="0"/>
          </a:p>
        </p:txBody>
      </p:sp>
      <p:cxnSp>
        <p:nvCxnSpPr>
          <p:cNvPr id="23" name="Raven puščični povezovalnik 22"/>
          <p:cNvCxnSpPr/>
          <p:nvPr/>
        </p:nvCxnSpPr>
        <p:spPr bwMode="auto">
          <a:xfrm>
            <a:off x="7157631" y="2407499"/>
            <a:ext cx="3390719" cy="1331912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Raven puščični povezovalnik 25"/>
          <p:cNvCxnSpPr/>
          <p:nvPr/>
        </p:nvCxnSpPr>
        <p:spPr bwMode="auto">
          <a:xfrm flipH="1">
            <a:off x="5076946" y="4329944"/>
            <a:ext cx="4639335" cy="19275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2" name="Raven puščični povezovalnik 31"/>
          <p:cNvCxnSpPr/>
          <p:nvPr/>
        </p:nvCxnSpPr>
        <p:spPr bwMode="auto">
          <a:xfrm flipH="1">
            <a:off x="5382357" y="2407499"/>
            <a:ext cx="1147397" cy="2615931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Raven puščični povezovalnik 37"/>
          <p:cNvCxnSpPr/>
          <p:nvPr/>
        </p:nvCxnSpPr>
        <p:spPr bwMode="auto">
          <a:xfrm>
            <a:off x="5622526" y="5432013"/>
            <a:ext cx="2520419" cy="11992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2" name="Raven puščični povezovalnik 41"/>
          <p:cNvCxnSpPr/>
          <p:nvPr/>
        </p:nvCxnSpPr>
        <p:spPr bwMode="auto">
          <a:xfrm flipH="1">
            <a:off x="2600364" y="2249655"/>
            <a:ext cx="3286258" cy="1127559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PoljeZBesedilom 55"/>
          <p:cNvSpPr txBox="1"/>
          <p:nvPr/>
        </p:nvSpPr>
        <p:spPr>
          <a:xfrm>
            <a:off x="8363622" y="2302543"/>
            <a:ext cx="279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Vnos osnovnih podatkov</a:t>
            </a:r>
          </a:p>
          <a:p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 v CRPP/</a:t>
            </a:r>
            <a:r>
              <a:rPr lang="sl-SI" sz="2000" b="1" dirty="0" err="1" smtClean="0">
                <a:solidFill>
                  <a:schemeClr val="accent6">
                    <a:lumMod val="75000"/>
                  </a:schemeClr>
                </a:solidFill>
              </a:rPr>
              <a:t>PPoP</a:t>
            </a:r>
            <a:endParaRPr lang="sl-S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PoljeZBesedilom 56"/>
          <p:cNvSpPr txBox="1"/>
          <p:nvPr/>
        </p:nvSpPr>
        <p:spPr>
          <a:xfrm>
            <a:off x="6379327" y="3081815"/>
            <a:ext cx="1513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 smtClean="0">
                <a:solidFill>
                  <a:schemeClr val="accent6">
                    <a:lumMod val="75000"/>
                  </a:schemeClr>
                </a:solidFill>
              </a:rPr>
              <a:t>eRCO</a:t>
            </a: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 pridobi osnovne podatke</a:t>
            </a:r>
          </a:p>
          <a:p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 iz </a:t>
            </a:r>
            <a:r>
              <a:rPr lang="sl-SI" sz="2000" b="1" dirty="0" err="1" smtClean="0">
                <a:solidFill>
                  <a:schemeClr val="accent6">
                    <a:lumMod val="75000"/>
                  </a:schemeClr>
                </a:solidFill>
              </a:rPr>
              <a:t>PPoP</a:t>
            </a:r>
            <a:endParaRPr lang="sl-SI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2000" dirty="0" smtClean="0"/>
              <a:t> </a:t>
            </a:r>
            <a:endParaRPr lang="sl-SI" sz="2000" dirty="0"/>
          </a:p>
        </p:txBody>
      </p:sp>
      <p:sp>
        <p:nvSpPr>
          <p:cNvPr id="64" name="PoljeZBesedilom 63"/>
          <p:cNvSpPr txBox="1"/>
          <p:nvPr/>
        </p:nvSpPr>
        <p:spPr>
          <a:xfrm>
            <a:off x="2535529" y="1693169"/>
            <a:ext cx="188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5"/>
                </a:solidFill>
              </a:rPr>
              <a:t>Vnos programa cepljenj v   </a:t>
            </a:r>
            <a:r>
              <a:rPr lang="sl-SI" sz="2000" b="1" dirty="0" err="1" smtClean="0">
                <a:solidFill>
                  <a:schemeClr val="accent5"/>
                </a:solidFill>
              </a:rPr>
              <a:t>eRCO</a:t>
            </a:r>
            <a:r>
              <a:rPr lang="sl-SI" sz="2000" b="1" dirty="0" smtClean="0">
                <a:solidFill>
                  <a:schemeClr val="accent5"/>
                </a:solidFill>
              </a:rPr>
              <a:t> </a:t>
            </a:r>
            <a:endParaRPr lang="sl-SI" sz="2000" b="1" dirty="0">
              <a:solidFill>
                <a:schemeClr val="accent5"/>
              </a:solidFill>
            </a:endParaRPr>
          </a:p>
        </p:txBody>
      </p:sp>
      <p:sp>
        <p:nvSpPr>
          <p:cNvPr id="65" name="PoljeZBesedilom 64"/>
          <p:cNvSpPr txBox="1"/>
          <p:nvPr/>
        </p:nvSpPr>
        <p:spPr>
          <a:xfrm>
            <a:off x="5687074" y="4788973"/>
            <a:ext cx="231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eRCO</a:t>
            </a:r>
            <a:r>
              <a:rPr lang="sl-SI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pošlje  neželene učinke v CRPP </a:t>
            </a:r>
            <a:endParaRPr lang="sl-SI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PoljeZBesedilom 66"/>
          <p:cNvSpPr txBox="1"/>
          <p:nvPr/>
        </p:nvSpPr>
        <p:spPr>
          <a:xfrm>
            <a:off x="4777373" y="2790952"/>
            <a:ext cx="1203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Vnos neželenih učinkov</a:t>
            </a:r>
          </a:p>
          <a:p>
            <a:r>
              <a:rPr lang="sl-SI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 </a:t>
            </a:r>
            <a:r>
              <a:rPr lang="sl-SI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eRCO</a:t>
            </a:r>
            <a:r>
              <a:rPr lang="sl-SI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sl-SI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AutoShape 2"/>
          <p:cNvSpPr>
            <a:spLocks noChangeArrowheads="1"/>
          </p:cNvSpPr>
          <p:nvPr/>
        </p:nvSpPr>
        <p:spPr bwMode="auto">
          <a:xfrm>
            <a:off x="10932211" y="5024895"/>
            <a:ext cx="1098272" cy="1308120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0"/>
          <p:cNvSpPr txBox="1"/>
          <p:nvPr/>
        </p:nvSpPr>
        <p:spPr>
          <a:xfrm>
            <a:off x="11038572" y="5439221"/>
            <a:ext cx="84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75000"/>
                  </a:schemeClr>
                </a:solidFill>
              </a:rPr>
              <a:t>RPPE</a:t>
            </a:r>
          </a:p>
        </p:txBody>
      </p:sp>
      <p:sp>
        <p:nvSpPr>
          <p:cNvPr id="70" name="AutoShape 2"/>
          <p:cNvSpPr>
            <a:spLocks noChangeArrowheads="1"/>
          </p:cNvSpPr>
          <p:nvPr/>
        </p:nvSpPr>
        <p:spPr bwMode="auto">
          <a:xfrm>
            <a:off x="1704729" y="4833185"/>
            <a:ext cx="1448764" cy="1451397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60"/>
          <p:cNvSpPr txBox="1"/>
          <p:nvPr/>
        </p:nvSpPr>
        <p:spPr>
          <a:xfrm>
            <a:off x="1844781" y="5114679"/>
            <a:ext cx="1556348" cy="102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</a:rPr>
              <a:t>Osnovni podatki o</a:t>
            </a:r>
          </a:p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</a:rPr>
              <a:t>Pacientih</a:t>
            </a:r>
            <a:endParaRPr lang="sl-SI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2" name="Raven puščični povezovalnik 71"/>
          <p:cNvCxnSpPr/>
          <p:nvPr/>
        </p:nvCxnSpPr>
        <p:spPr bwMode="auto">
          <a:xfrm flipV="1">
            <a:off x="3081949" y="6195848"/>
            <a:ext cx="7906617" cy="4245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4" name="Raven puščični povezovalnik 73"/>
          <p:cNvCxnSpPr/>
          <p:nvPr/>
        </p:nvCxnSpPr>
        <p:spPr bwMode="auto">
          <a:xfrm flipH="1">
            <a:off x="2901489" y="6303367"/>
            <a:ext cx="8111742" cy="1383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TextBox 60"/>
          <p:cNvSpPr txBox="1"/>
          <p:nvPr/>
        </p:nvSpPr>
        <p:spPr>
          <a:xfrm>
            <a:off x="2865630" y="6441960"/>
            <a:ext cx="9272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</a:rPr>
              <a:t>eRCO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</a:rPr>
              <a:t> iz CRPP/RPPE pridobiva podatke o pacientih (novorojenčki, izbirani pediater …) </a:t>
            </a:r>
            <a:endParaRPr lang="sl-SI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r>
              <a:rPr lang="sl-SI" cap="none" dirty="0" err="1" smtClean="0"/>
              <a:t>z</a:t>
            </a:r>
            <a:r>
              <a:rPr lang="sl-SI" dirty="0" err="1" smtClean="0"/>
              <a:t>VEM</a:t>
            </a:r>
            <a:r>
              <a:rPr lang="sl-SI" dirty="0" smtClean="0"/>
              <a:t> –dokumenti v </a:t>
            </a:r>
            <a:r>
              <a:rPr lang="sl-SI" dirty="0" err="1" smtClean="0"/>
              <a:t>cRPP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Dodatek – oddaja prepovedi vpogleda v </a:t>
            </a:r>
            <a:r>
              <a:rPr lang="sl-SI" dirty="0" err="1" smtClean="0"/>
              <a:t>PPoP</a:t>
            </a:r>
            <a:r>
              <a:rPr lang="sl-SI" dirty="0" smtClean="0"/>
              <a:t> preko portala </a:t>
            </a:r>
            <a:r>
              <a:rPr lang="sl-SI" dirty="0" err="1" smtClean="0"/>
              <a:t>zVEM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6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145804" y="1217340"/>
            <a:ext cx="10779510" cy="5164853"/>
            <a:chOff x="595224" y="834013"/>
            <a:chExt cx="10779510" cy="5164853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 rotWithShape="1">
            <a:blip r:embed="rId2"/>
            <a:srcRect l="-349" t="8086" r="1682" b="8493"/>
            <a:stretch/>
          </p:blipFill>
          <p:spPr>
            <a:xfrm>
              <a:off x="595224" y="834013"/>
              <a:ext cx="10779510" cy="5164853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4" name="Zaobljeni pravokotnik 3"/>
            <p:cNvSpPr/>
            <p:nvPr/>
          </p:nvSpPr>
          <p:spPr>
            <a:xfrm>
              <a:off x="5225143" y="4260502"/>
              <a:ext cx="5948625" cy="944544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6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err="1" smtClean="0"/>
              <a:t>zVEM</a:t>
            </a:r>
            <a:r>
              <a:rPr lang="sl-SI" kern="0" dirty="0" smtClean="0"/>
              <a:t> – dostop do CRPP - </a:t>
            </a:r>
            <a:r>
              <a:rPr lang="sl-SI" kern="0" dirty="0" err="1" smtClean="0"/>
              <a:t>PPoP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42744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err="1" smtClean="0"/>
              <a:t>zVEM</a:t>
            </a:r>
            <a:r>
              <a:rPr lang="sl-SI" kern="0" dirty="0" smtClean="0"/>
              <a:t> – prepoved vpogleda v </a:t>
            </a:r>
            <a:r>
              <a:rPr lang="sl-SI" kern="0" dirty="0" err="1" smtClean="0"/>
              <a:t>PPoP</a:t>
            </a:r>
            <a:endParaRPr lang="sl-SI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r="-166"/>
          <a:stretch>
            <a:fillRect/>
          </a:stretch>
        </p:blipFill>
        <p:spPr bwMode="auto">
          <a:xfrm>
            <a:off x="2132648" y="1230681"/>
            <a:ext cx="10059352" cy="51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zVEM</a:t>
            </a:r>
            <a:r>
              <a:rPr lang="sl-SI" dirty="0" smtClean="0"/>
              <a:t> - Prepoved vpogleda v </a:t>
            </a:r>
            <a:r>
              <a:rPr lang="sl-SI" dirty="0" err="1" smtClean="0"/>
              <a:t>PPoP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27352" r="2931"/>
          <a:stretch/>
        </p:blipFill>
        <p:spPr>
          <a:xfrm>
            <a:off x="1235184" y="1406526"/>
            <a:ext cx="10605124" cy="5111505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 bwMode="auto">
          <a:xfrm>
            <a:off x="1195754" y="4501662"/>
            <a:ext cx="1559170" cy="7854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609600" y="366835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Prepoved vpogleda v </a:t>
            </a:r>
            <a:r>
              <a:rPr lang="sl-SI" kern="0" dirty="0" err="1" smtClean="0"/>
              <a:t>PPoP</a:t>
            </a:r>
            <a:r>
              <a:rPr lang="sl-SI" kern="0" dirty="0" smtClean="0"/>
              <a:t> – izbira izvajalca</a:t>
            </a:r>
            <a:endParaRPr lang="sl-SI" kern="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" t="22565" r="15357" b="21026"/>
          <a:stretch/>
        </p:blipFill>
        <p:spPr>
          <a:xfrm>
            <a:off x="1957440" y="1500310"/>
            <a:ext cx="9608027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" r="776"/>
          <a:stretch/>
        </p:blipFill>
        <p:spPr>
          <a:xfrm>
            <a:off x="3339175" y="1043353"/>
            <a:ext cx="8512856" cy="581464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5841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Komponente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" y="1253274"/>
            <a:ext cx="10955867" cy="4516437"/>
          </a:xfrm>
        </p:spPr>
        <p:txBody>
          <a:bodyPr/>
          <a:lstStyle/>
          <a:p>
            <a:r>
              <a:rPr lang="sl-SI" dirty="0" smtClean="0"/>
              <a:t>IH: </a:t>
            </a:r>
            <a:r>
              <a:rPr lang="sl-SI" b="1" dirty="0" err="1" smtClean="0"/>
              <a:t>I</a:t>
            </a:r>
            <a:r>
              <a:rPr lang="sl-SI" dirty="0" err="1" smtClean="0"/>
              <a:t>nteroperabilna</a:t>
            </a:r>
            <a:r>
              <a:rPr lang="sl-SI" dirty="0" smtClean="0"/>
              <a:t> </a:t>
            </a:r>
            <a:r>
              <a:rPr lang="sl-SI" b="1" dirty="0" smtClean="0"/>
              <a:t>h</a:t>
            </a:r>
            <a:r>
              <a:rPr lang="sl-SI" dirty="0" smtClean="0"/>
              <a:t>rbtenica (</a:t>
            </a:r>
            <a:r>
              <a:rPr lang="sl-SI" dirty="0" err="1" smtClean="0"/>
              <a:t>Tiani</a:t>
            </a:r>
            <a:r>
              <a:rPr lang="sl-SI" dirty="0" smtClean="0"/>
              <a:t> </a:t>
            </a:r>
            <a:r>
              <a:rPr lang="sl-SI" dirty="0" err="1" smtClean="0"/>
              <a:t>Spirit</a:t>
            </a:r>
            <a:r>
              <a:rPr lang="sl-SI" dirty="0" smtClean="0"/>
              <a:t>): podpira  integracijske IHE profile za izmenjavo </a:t>
            </a:r>
            <a:r>
              <a:rPr lang="sl-SI" dirty="0"/>
              <a:t>zdravstvenih </a:t>
            </a:r>
            <a:r>
              <a:rPr lang="sl-SI" dirty="0" smtClean="0"/>
              <a:t>podatkov</a:t>
            </a:r>
          </a:p>
          <a:p>
            <a:pPr lvl="1"/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www.tiani-spirit.com/ihe</a:t>
            </a:r>
            <a:endParaRPr lang="sl-SI" dirty="0" smtClean="0"/>
          </a:p>
          <a:p>
            <a:pPr marL="514350" indent="-457200"/>
            <a:r>
              <a:rPr lang="sl-SI" dirty="0" smtClean="0"/>
              <a:t>IH adapter (</a:t>
            </a:r>
            <a:r>
              <a:rPr lang="sl-SI" dirty="0" err="1" smtClean="0"/>
              <a:t>Marand</a:t>
            </a:r>
            <a:r>
              <a:rPr lang="sl-SI" dirty="0" smtClean="0"/>
              <a:t>): vmesnik za prilagoditev nacionalnemu zdravstvenemu sistemu</a:t>
            </a:r>
          </a:p>
          <a:p>
            <a:pPr marL="514350" indent="-457200"/>
            <a:r>
              <a:rPr lang="sl-SI" dirty="0" smtClean="0"/>
              <a:t>  </a:t>
            </a:r>
            <a:r>
              <a:rPr lang="sl-SI" dirty="0" err="1" smtClean="0"/>
              <a:t>Think!EHR</a:t>
            </a:r>
            <a:r>
              <a:rPr lang="sl-SI" dirty="0" smtClean="0"/>
              <a:t> (</a:t>
            </a:r>
            <a:r>
              <a:rPr lang="sl-SI" dirty="0" err="1" smtClean="0"/>
              <a:t>Marand</a:t>
            </a:r>
            <a:r>
              <a:rPr lang="sl-SI" dirty="0" smtClean="0"/>
              <a:t>): rešitev za upravljanje </a:t>
            </a:r>
            <a:r>
              <a:rPr lang="sl-SI" dirty="0" err="1" smtClean="0"/>
              <a:t>strukturanih</a:t>
            </a:r>
            <a:r>
              <a:rPr lang="sl-SI" dirty="0" smtClean="0"/>
              <a:t> podatkov po </a:t>
            </a:r>
            <a:r>
              <a:rPr lang="sl-SI" dirty="0" err="1" smtClean="0"/>
              <a:t>OpenEHR</a:t>
            </a:r>
            <a:r>
              <a:rPr lang="sl-SI" dirty="0" smtClean="0"/>
              <a:t> standardih</a:t>
            </a:r>
          </a:p>
          <a:p>
            <a:pPr marL="914400" lvl="1" indent="-457200"/>
            <a:r>
              <a:rPr lang="sl-SI" dirty="0">
                <a:hlinkClick r:id="rId3"/>
              </a:rPr>
              <a:t>http://www.marand.com/thinkehr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pPr marL="914400" lvl="1" indent="-457200"/>
            <a:r>
              <a:rPr lang="sl-SI" dirty="0">
                <a:hlinkClick r:id="rId4"/>
              </a:rPr>
              <a:t>https://www.openehr.org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pPr marL="914400" lvl="1" indent="-457200"/>
            <a:endParaRPr lang="sl-SI" dirty="0" smtClean="0"/>
          </a:p>
          <a:p>
            <a:pPr marL="914400" lvl="1" indent="-457200"/>
            <a:endParaRPr lang="sl-SI" dirty="0" smtClean="0"/>
          </a:p>
          <a:p>
            <a:pPr marL="514350" indent="-457200"/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99" y="956340"/>
            <a:ext cx="8335947" cy="590166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Oddaja prepovedi – izbrani izvajalec 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32928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4071" t="14898" r="15277" b="5984"/>
          <a:stretch/>
        </p:blipFill>
        <p:spPr>
          <a:xfrm>
            <a:off x="3474966" y="989235"/>
            <a:ext cx="5715926" cy="5679363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Oddana prepoved - podpisan dokument v CRPP 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41751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57667" y="1219836"/>
            <a:ext cx="11340548" cy="5286472"/>
            <a:chOff x="159025" y="249622"/>
            <a:chExt cx="11340548" cy="5286472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 rotWithShape="1">
            <a:blip r:embed="rId3"/>
            <a:srcRect l="-355" t="11060" r="-244" b="11320"/>
            <a:stretch/>
          </p:blipFill>
          <p:spPr>
            <a:xfrm>
              <a:off x="159025" y="249622"/>
              <a:ext cx="11340548" cy="5286472"/>
            </a:xfrm>
            <a:prstGeom prst="rect">
              <a:avLst/>
            </a:prstGeom>
          </p:spPr>
        </p:pic>
        <p:sp>
          <p:nvSpPr>
            <p:cNvPr id="3" name="Zaobljeni pravokotnik 2"/>
            <p:cNvSpPr/>
            <p:nvPr/>
          </p:nvSpPr>
          <p:spPr>
            <a:xfrm>
              <a:off x="10018644" y="3727172"/>
              <a:ext cx="1192695" cy="36774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7" name="Raven puščični povezovalnik 6"/>
            <p:cNvCxnSpPr/>
            <p:nvPr/>
          </p:nvCxnSpPr>
          <p:spPr>
            <a:xfrm flipV="1">
              <a:off x="9014791" y="3955775"/>
              <a:ext cx="974035" cy="88458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Preklic prepovedi vpogleda v </a:t>
            </a:r>
            <a:r>
              <a:rPr lang="sl-SI" kern="0" dirty="0" err="1" smtClean="0"/>
              <a:t>PPoP</a:t>
            </a:r>
            <a:r>
              <a:rPr lang="sl-SI" kern="0" dirty="0" smtClean="0"/>
              <a:t> 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10017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34462" y="1478021"/>
            <a:ext cx="11957538" cy="4418687"/>
            <a:chOff x="208722" y="645682"/>
            <a:chExt cx="11549270" cy="4204613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 rotWithShape="1">
            <a:blip r:embed="rId2"/>
            <a:srcRect t="13304" r="1008" b="29033"/>
            <a:stretch/>
          </p:blipFill>
          <p:spPr>
            <a:xfrm>
              <a:off x="208722" y="645682"/>
              <a:ext cx="11549270" cy="4204613"/>
            </a:xfrm>
            <a:prstGeom prst="rect">
              <a:avLst/>
            </a:prstGeom>
          </p:spPr>
        </p:pic>
        <p:sp>
          <p:nvSpPr>
            <p:cNvPr id="4" name="Zaobljeni pravokotnik 3"/>
            <p:cNvSpPr/>
            <p:nvPr/>
          </p:nvSpPr>
          <p:spPr>
            <a:xfrm>
              <a:off x="10744200" y="2107096"/>
              <a:ext cx="983974" cy="27829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6" name="Raven puščični povezovalnik 5"/>
            <p:cNvCxnSpPr/>
            <p:nvPr/>
          </p:nvCxnSpPr>
          <p:spPr>
            <a:xfrm>
              <a:off x="9511748" y="2107096"/>
              <a:ext cx="1232452" cy="14908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Preklic prepovedi vpogleda v </a:t>
            </a:r>
            <a:r>
              <a:rPr lang="sl-SI" kern="0" dirty="0" err="1" smtClean="0"/>
              <a:t>PPoP</a:t>
            </a:r>
            <a:r>
              <a:rPr lang="sl-SI" kern="0" dirty="0" smtClean="0"/>
              <a:t> 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24710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853549" y="1199324"/>
            <a:ext cx="6911773" cy="3841599"/>
            <a:chOff x="168966" y="437325"/>
            <a:chExt cx="5983356" cy="3661425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 rotWithShape="1">
            <a:blip r:embed="rId2"/>
            <a:srcRect l="1372" t="35410" r="60967" b="29922"/>
            <a:stretch/>
          </p:blipFill>
          <p:spPr>
            <a:xfrm>
              <a:off x="168966" y="437325"/>
              <a:ext cx="5983356" cy="3661425"/>
            </a:xfrm>
            <a:prstGeom prst="rect">
              <a:avLst/>
            </a:prstGeom>
          </p:spPr>
        </p:pic>
        <p:sp>
          <p:nvSpPr>
            <p:cNvPr id="4" name="Zaobljeni pravokotnik 3"/>
            <p:cNvSpPr/>
            <p:nvPr/>
          </p:nvSpPr>
          <p:spPr>
            <a:xfrm>
              <a:off x="1221219" y="3548270"/>
              <a:ext cx="856059" cy="55048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Preklic prepovedi vpogleda v </a:t>
            </a:r>
            <a:r>
              <a:rPr lang="sl-SI" kern="0" dirty="0" err="1" smtClean="0"/>
              <a:t>PPoP</a:t>
            </a:r>
            <a:r>
              <a:rPr lang="sl-SI" kern="0" dirty="0" smtClean="0"/>
              <a:t> 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10668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3289341" y="1088970"/>
            <a:ext cx="6100843" cy="5651799"/>
            <a:chOff x="2574234" y="268356"/>
            <a:chExt cx="6231033" cy="6042991"/>
          </a:xfrm>
        </p:grpSpPr>
        <p:grpSp>
          <p:nvGrpSpPr>
            <p:cNvPr id="6" name="Skupina 5"/>
            <p:cNvGrpSpPr/>
            <p:nvPr/>
          </p:nvGrpSpPr>
          <p:grpSpPr>
            <a:xfrm>
              <a:off x="2574234" y="268356"/>
              <a:ext cx="6231033" cy="6042991"/>
              <a:chOff x="2574234" y="268356"/>
              <a:chExt cx="6231033" cy="6042991"/>
            </a:xfrm>
          </p:grpSpPr>
          <p:pic>
            <p:nvPicPr>
              <p:cNvPr id="2" name="Slika 1"/>
              <p:cNvPicPr>
                <a:picLocks noChangeAspect="1"/>
              </p:cNvPicPr>
              <p:nvPr/>
            </p:nvPicPr>
            <p:blipFill rotWithShape="1">
              <a:blip r:embed="rId2"/>
              <a:srcRect l="1124" t="14958" r="59255" b="23565"/>
              <a:stretch/>
            </p:blipFill>
            <p:spPr>
              <a:xfrm>
                <a:off x="2574234" y="268356"/>
                <a:ext cx="6231033" cy="6042991"/>
              </a:xfrm>
              <a:prstGeom prst="rect">
                <a:avLst/>
              </a:prstGeom>
            </p:spPr>
          </p:pic>
          <p:sp>
            <p:nvSpPr>
              <p:cNvPr id="3" name="Zaobljeni pravokotnik 2"/>
              <p:cNvSpPr/>
              <p:nvPr/>
            </p:nvSpPr>
            <p:spPr>
              <a:xfrm>
                <a:off x="3299791" y="874643"/>
                <a:ext cx="1321905" cy="55659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4" name="Pravokotnik 3"/>
            <p:cNvSpPr/>
            <p:nvPr/>
          </p:nvSpPr>
          <p:spPr>
            <a:xfrm>
              <a:off x="3776870" y="2375452"/>
              <a:ext cx="1113182" cy="1590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ravokotnik 4"/>
            <p:cNvSpPr/>
            <p:nvPr/>
          </p:nvSpPr>
          <p:spPr>
            <a:xfrm>
              <a:off x="5112025" y="2627241"/>
              <a:ext cx="1113182" cy="1590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Oddaja preklica prepovedi vpogleda v </a:t>
            </a:r>
            <a:r>
              <a:rPr lang="sl-SI" kern="0" dirty="0" err="1" smtClean="0"/>
              <a:t>PPoP</a:t>
            </a:r>
            <a:r>
              <a:rPr lang="sl-SI" kern="0" dirty="0" smtClean="0"/>
              <a:t> 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7540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609600" y="273051"/>
            <a:ext cx="10955867" cy="113347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2pPr>
            <a:lvl3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3pPr>
            <a:lvl4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4pPr>
            <a:lvl5pPr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5pPr>
            <a:lvl6pPr marL="4572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defTabSz="449263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sl-SI" kern="0" dirty="0" smtClean="0"/>
              <a:t>Preklic prepovedi vpogleda v </a:t>
            </a:r>
            <a:r>
              <a:rPr lang="sl-SI" kern="0" dirty="0" err="1" smtClean="0"/>
              <a:t>PPoP</a:t>
            </a:r>
            <a:r>
              <a:rPr lang="sl-SI" kern="0" dirty="0" smtClean="0"/>
              <a:t> </a:t>
            </a:r>
            <a:endParaRPr lang="sl-SI" kern="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8829" t="10770" r="29965" b="18974"/>
          <a:stretch/>
        </p:blipFill>
        <p:spPr>
          <a:xfrm>
            <a:off x="3341077" y="1134054"/>
            <a:ext cx="5380891" cy="554272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61342" y="1852186"/>
            <a:ext cx="1089923" cy="148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352084" y="2118798"/>
            <a:ext cx="1089923" cy="148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08599" y="6049048"/>
            <a:ext cx="691340" cy="164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85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Komponente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Terminološki strežnik </a:t>
            </a:r>
            <a:r>
              <a:rPr lang="sl-SI" dirty="0" err="1" smtClean="0"/>
              <a:t>HealthTerm</a:t>
            </a:r>
            <a:r>
              <a:rPr lang="sl-SI" dirty="0" smtClean="0"/>
              <a:t> (</a:t>
            </a:r>
            <a:r>
              <a:rPr lang="sl-SI" dirty="0" err="1" smtClean="0"/>
              <a:t>Carecom</a:t>
            </a:r>
            <a:r>
              <a:rPr lang="sl-SI" dirty="0" smtClean="0"/>
              <a:t>): </a:t>
            </a:r>
            <a:r>
              <a:rPr lang="sl-SI" dirty="0" err="1" smtClean="0"/>
              <a:t>code</a:t>
            </a:r>
            <a:r>
              <a:rPr lang="sl-SI" dirty="0" smtClean="0"/>
              <a:t> </a:t>
            </a:r>
            <a:r>
              <a:rPr lang="sl-SI" dirty="0" err="1" smtClean="0"/>
              <a:t>systems</a:t>
            </a:r>
            <a:r>
              <a:rPr lang="sl-SI" dirty="0" smtClean="0"/>
              <a:t>, </a:t>
            </a:r>
            <a:r>
              <a:rPr lang="sl-SI" dirty="0" err="1" smtClean="0"/>
              <a:t>terminologies</a:t>
            </a:r>
            <a:endParaRPr lang="sl-SI" dirty="0" smtClean="0"/>
          </a:p>
          <a:p>
            <a:pPr lvl="1"/>
            <a:r>
              <a:rPr lang="sl-SI" dirty="0" smtClean="0">
                <a:hlinkClick r:id="rId2"/>
              </a:rPr>
              <a:t>http</a:t>
            </a:r>
            <a:r>
              <a:rPr lang="sl-SI" dirty="0">
                <a:hlinkClick r:id="rId2"/>
              </a:rPr>
              <a:t>://www.carecom.com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r>
              <a:rPr lang="sl-SI" dirty="0" err="1" smtClean="0"/>
              <a:t>Clinical</a:t>
            </a:r>
            <a:r>
              <a:rPr lang="sl-SI" dirty="0" smtClean="0"/>
              <a:t> </a:t>
            </a:r>
            <a:r>
              <a:rPr lang="sl-SI" dirty="0" err="1" smtClean="0"/>
              <a:t>Knowledge</a:t>
            </a:r>
            <a:r>
              <a:rPr lang="sl-SI" dirty="0" smtClean="0"/>
              <a:t> Manager – </a:t>
            </a:r>
            <a:r>
              <a:rPr lang="sl-SI" dirty="0" err="1" smtClean="0"/>
              <a:t>Healthcare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 </a:t>
            </a:r>
            <a:r>
              <a:rPr lang="sl-SI" dirty="0" err="1" smtClean="0"/>
              <a:t>models</a:t>
            </a:r>
            <a:endParaRPr lang="sl-SI" dirty="0" smtClean="0"/>
          </a:p>
          <a:p>
            <a:pPr lvl="1"/>
            <a:r>
              <a:rPr lang="sl-SI" dirty="0">
                <a:hlinkClick r:id="rId3"/>
              </a:rPr>
              <a:t>https://www.openehr.org/</a:t>
            </a:r>
            <a:endParaRPr lang="sl-SI" dirty="0"/>
          </a:p>
          <a:p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64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Podatki in dokumenti, ki se izmenjujejo med zdravstvenimi ustanovami</a:t>
            </a:r>
          </a:p>
          <a:p>
            <a:r>
              <a:rPr lang="sl-SI" dirty="0" smtClean="0"/>
              <a:t>Podatki in dokumenti, ki so namenjeni pacientu</a:t>
            </a:r>
          </a:p>
          <a:p>
            <a:r>
              <a:rPr lang="sl-SI" dirty="0" smtClean="0"/>
              <a:t>Podatki in dokumenti, ki jih oddaja pacient</a:t>
            </a:r>
          </a:p>
          <a:p>
            <a:pPr lvl="1"/>
            <a:r>
              <a:rPr lang="sl-SI" dirty="0" smtClean="0"/>
              <a:t>Izjave pacientove volje glede zdravljenja in dostopa do osebnih podatkov </a:t>
            </a:r>
          </a:p>
          <a:p>
            <a:pPr marL="57150" indent="0">
              <a:buNone/>
            </a:pPr>
            <a:r>
              <a:rPr lang="sl-SI" i="1" dirty="0" smtClean="0"/>
              <a:t>CRPP </a:t>
            </a:r>
            <a:r>
              <a:rPr lang="sl-SI" b="1" i="1" dirty="0" smtClean="0"/>
              <a:t>ne</a:t>
            </a:r>
            <a:r>
              <a:rPr lang="sl-SI" i="1" dirty="0" smtClean="0"/>
              <a:t> vsebuje </a:t>
            </a:r>
            <a:r>
              <a:rPr lang="sl-SI" b="1" i="1" dirty="0" smtClean="0"/>
              <a:t>vse </a:t>
            </a:r>
            <a:r>
              <a:rPr lang="sl-SI" i="1" dirty="0" smtClean="0"/>
              <a:t>dokumentacije, ki nastaja pri izvajalcih zdravstvene dejavnosti</a:t>
            </a:r>
            <a:endParaRPr lang="sl-SI" i="1" dirty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034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 in dokumenti v CRPP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Register pacientov RPPE: demografski podatki, družinska razmerja, izbrani os. zdravniki, prebivališče,  (viri: CRP, GURS, ZZZS)</a:t>
            </a:r>
          </a:p>
          <a:p>
            <a:r>
              <a:rPr lang="sl-SI" dirty="0" smtClean="0"/>
              <a:t>Nestrukturirani dokumenti: ambulantni izvidi,  odpustna pisma</a:t>
            </a:r>
          </a:p>
          <a:p>
            <a:r>
              <a:rPr lang="sl-SI" dirty="0" smtClean="0"/>
              <a:t>Izjave o zasebnosti: dovoljenje za vpogled v dokumentacijo, prepoved vpogleda v </a:t>
            </a:r>
            <a:r>
              <a:rPr lang="sl-SI" dirty="0" err="1" smtClean="0"/>
              <a:t>PPoP</a:t>
            </a:r>
            <a:endParaRPr lang="sl-SI" dirty="0" smtClean="0"/>
          </a:p>
          <a:p>
            <a:r>
              <a:rPr lang="sl-SI" dirty="0" smtClean="0"/>
              <a:t>Strukturiran povzetek podatkov o pacientih </a:t>
            </a:r>
            <a:r>
              <a:rPr lang="sl-SI" dirty="0" err="1" smtClean="0"/>
              <a:t>PPoP</a:t>
            </a:r>
            <a:endParaRPr lang="sl-SI" dirty="0" smtClean="0"/>
          </a:p>
          <a:p>
            <a:r>
              <a:rPr lang="sl-SI" dirty="0" err="1" smtClean="0"/>
              <a:t>eNapotnice</a:t>
            </a:r>
            <a:r>
              <a:rPr lang="sl-SI" dirty="0" smtClean="0"/>
              <a:t> in </a:t>
            </a:r>
            <a:r>
              <a:rPr lang="sl-SI" dirty="0" err="1" smtClean="0"/>
              <a:t>eNaročila</a:t>
            </a:r>
            <a:r>
              <a:rPr lang="sl-SI" dirty="0" smtClean="0"/>
              <a:t> (preko sistema </a:t>
            </a:r>
            <a:r>
              <a:rPr lang="sl-SI" dirty="0" err="1" smtClean="0"/>
              <a:t>eNaročanja</a:t>
            </a:r>
            <a:r>
              <a:rPr lang="sl-SI" dirty="0" smtClean="0"/>
              <a:t>)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184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ija nova glava.pptx [Read-Only]" id="{7994B75A-CD19-4C5C-97F3-2AF1E82CCB56}" vid="{30CDBDBA-EA16-4A85-9BC8-465E229DB559}"/>
    </a:ext>
  </a:extLst>
</a:theme>
</file>

<file path=ppt/theme/theme2.xml><?xml version="1.0" encoding="utf-8"?>
<a:theme xmlns:a="http://schemas.openxmlformats.org/drawingml/2006/main" name="Tema eZdravj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 eZdravje" id="{96F1A838-A46F-47B6-861D-9F54EC96D49F}" vid="{C69966D1-452D-4A8E-8F4A-75F7002395A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ija nova glava.pptx [Read-Only]" id="{7994B75A-CD19-4C5C-97F3-2AF1E82CCB56}" vid="{568D9B18-51B8-4583-9ABC-A14E0EBDCFE2}"/>
    </a:ext>
  </a:extLst>
</a:theme>
</file>

<file path=ppt/theme/theme4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ija nova glava.pptx [Read-Only]" id="{7994B75A-CD19-4C5C-97F3-2AF1E82CCB56}" vid="{30CDBDBA-EA16-4A85-9BC8-465E229DB559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7501</TotalTime>
  <Words>3368</Words>
  <Application>Microsoft Office PowerPoint</Application>
  <PresentationFormat>Widescreen</PresentationFormat>
  <Paragraphs>508</Paragraphs>
  <Slides>66</Slides>
  <Notes>13</Notes>
  <HiddenSlides>22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Arial Unicode MS</vt:lpstr>
      <vt:lpstr>Calibri</vt:lpstr>
      <vt:lpstr>Tahoma</vt:lpstr>
      <vt:lpstr>Times New Roman</vt:lpstr>
      <vt:lpstr>Wingdings</vt:lpstr>
      <vt:lpstr>2_Default Design</vt:lpstr>
      <vt:lpstr>Tema eZdravje</vt:lpstr>
      <vt:lpstr>Default Design</vt:lpstr>
      <vt:lpstr>3_Default Design</vt:lpstr>
      <vt:lpstr>CRPP Centralni register podatkov o pacientih</vt:lpstr>
      <vt:lpstr>CRPP</vt:lpstr>
      <vt:lpstr>Dokumentacija in podpora za CRPP</vt:lpstr>
      <vt:lpstr>Podpora za Terminološki strežnik</vt:lpstr>
      <vt:lpstr>PowerPoint Presentation</vt:lpstr>
      <vt:lpstr>Komponente CRPP</vt:lpstr>
      <vt:lpstr>Komponente CRPP</vt:lpstr>
      <vt:lpstr>Vsebina CRPP</vt:lpstr>
      <vt:lpstr>Podatki in dokumenti v CRPP</vt:lpstr>
      <vt:lpstr>PowerPoint Presentation</vt:lpstr>
      <vt:lpstr>eNaročanje in CRPP</vt:lpstr>
      <vt:lpstr>Nestrukturirani dokumenti v CRPP</vt:lpstr>
      <vt:lpstr>Nestrukturirani dokumenti v CRPP</vt:lpstr>
      <vt:lpstr>PPoP – strukturiran dokument</vt:lpstr>
      <vt:lpstr>PPoP – sturkturirani podatki, pdf izpis</vt:lpstr>
      <vt:lpstr>PPoP – vnos podatkov v ambulanti</vt:lpstr>
      <vt:lpstr>PowerPoint Presentation</vt:lpstr>
      <vt:lpstr>Zakaj nimam izvida/povzetka  v CRPP?</vt:lpstr>
      <vt:lpstr>Zakaj nimam izvida/povzetka  v CRPP?</vt:lpstr>
      <vt:lpstr>Dokumenti, ki (še) niso v CRPP</vt:lpstr>
      <vt:lpstr>Dokumenti, ki (še) niso v CRPP</vt:lpstr>
      <vt:lpstr>Primer 1: Splošen postopek izdelave in posredovanja dokumenta (odpustnega pisma)</vt:lpstr>
      <vt:lpstr>Pogoji za dostop do  CRPP </vt:lpstr>
      <vt:lpstr>Pogoji za dostop do  CRPP - pisanje</vt:lpstr>
      <vt:lpstr>Pogoji za dostop do  CRPP - branje</vt:lpstr>
      <vt:lpstr>PowerPoint Presentation</vt:lpstr>
      <vt:lpstr>Zakaj ne vidim podatkov svojega pacienta?</vt:lpstr>
      <vt:lpstr>Zakaj ne vidim podatkov svojega pacienta?</vt:lpstr>
      <vt:lpstr>Splošen postopek pridobivanja dokumenta – preverjanje pooblastil za CRPP</vt:lpstr>
      <vt:lpstr>PowerPoint Presentation</vt:lpstr>
      <vt:lpstr>Portal zVEM – pacientov vpogled v CRPP</vt:lpstr>
      <vt:lpstr>PowerPoint Presentation</vt:lpstr>
      <vt:lpstr>PowerPoint Presentation</vt:lpstr>
      <vt:lpstr>PowerPoint Presentation</vt:lpstr>
      <vt:lpstr>Ovire za širitev uporabe CRPP</vt:lpstr>
      <vt:lpstr>Ovire za širitev uporabe CRPP</vt:lpstr>
      <vt:lpstr>Uporaba CRPP februar  2017</vt:lpstr>
      <vt:lpstr>Uporaba CRPP do 28.2.2018</vt:lpstr>
      <vt:lpstr>Zakonodaja in CRPP </vt:lpstr>
      <vt:lpstr>Uporabniki CRPP - ZZPPZ</vt:lpstr>
      <vt:lpstr>Zakonodaja in CRPP</vt:lpstr>
      <vt:lpstr>Informacijska varnost, zakonodaja  in eZdravje </vt:lpstr>
      <vt:lpstr>Zakonodaja in varstvo osebnih podatkov</vt:lpstr>
      <vt:lpstr>Registracija uporabnika eZdravja </vt:lpstr>
      <vt:lpstr>Uporabnik eZdravja – pogoji dostopa (1) </vt:lpstr>
      <vt:lpstr>Uporabnik eZdravja – pogoji dostopa (2) </vt:lpstr>
      <vt:lpstr>Elektronski registrer cepljenih oseb eRCO</vt:lpstr>
      <vt:lpstr>Dokumentacija in podpora za eRCO</vt:lpstr>
      <vt:lpstr>eRCO elektrosnki register cepljenih oseb</vt:lpstr>
      <vt:lpstr>eRCO in CRPP</vt:lpstr>
      <vt:lpstr>eRCO pogoji dostopa</vt:lpstr>
      <vt:lpstr>eRCO šifrant cepiv</vt:lpstr>
      <vt:lpstr>eRCO in CRPP</vt:lpstr>
      <vt:lpstr> zVEM –dokumenti v cRPP</vt:lpstr>
      <vt:lpstr>PowerPoint Presentation</vt:lpstr>
      <vt:lpstr>PowerPoint Presentation</vt:lpstr>
      <vt:lpstr>zVEM - Prepoved vpogleda v PPoP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NIJZ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1: Splošen postopek izdelave in posredovanja dokumenta (odpustnega pisma)</dc:title>
  <dc:creator>Lucija Tepej-Jocić</dc:creator>
  <cp:lastModifiedBy>Aleš Anžur</cp:lastModifiedBy>
  <cp:revision>257</cp:revision>
  <dcterms:created xsi:type="dcterms:W3CDTF">2016-10-27T13:35:34Z</dcterms:created>
  <dcterms:modified xsi:type="dcterms:W3CDTF">2021-01-25T10:38:02Z</dcterms:modified>
</cp:coreProperties>
</file>